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44_1E901C9B.xml" ContentType="application/vnd.ms-powerpoint.comments+xml"/>
  <Override PartName="/ppt/notesSlides/notesSlide9.xml" ContentType="application/vnd.openxmlformats-officedocument.presentationml.notesSlide+xml"/>
  <Override PartName="/ppt/comments/modernComment_164_C7446AB8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50"/>
  </p:notesMasterIdLst>
  <p:handoutMasterIdLst>
    <p:handoutMasterId r:id="rId51"/>
  </p:handoutMasterIdLst>
  <p:sldIdLst>
    <p:sldId id="283" r:id="rId6"/>
    <p:sldId id="365" r:id="rId7"/>
    <p:sldId id="258" r:id="rId8"/>
    <p:sldId id="269" r:id="rId9"/>
    <p:sldId id="378" r:id="rId10"/>
    <p:sldId id="263" r:id="rId11"/>
    <p:sldId id="370" r:id="rId12"/>
    <p:sldId id="371" r:id="rId13"/>
    <p:sldId id="372" r:id="rId14"/>
    <p:sldId id="319" r:id="rId15"/>
    <p:sldId id="326" r:id="rId16"/>
    <p:sldId id="373" r:id="rId17"/>
    <p:sldId id="327" r:id="rId18"/>
    <p:sldId id="374" r:id="rId19"/>
    <p:sldId id="322" r:id="rId20"/>
    <p:sldId id="323" r:id="rId21"/>
    <p:sldId id="324" r:id="rId22"/>
    <p:sldId id="331" r:id="rId23"/>
    <p:sldId id="328" r:id="rId24"/>
    <p:sldId id="321" r:id="rId25"/>
    <p:sldId id="329" r:id="rId26"/>
    <p:sldId id="356" r:id="rId27"/>
    <p:sldId id="330" r:id="rId28"/>
    <p:sldId id="267" r:id="rId29"/>
    <p:sldId id="320" r:id="rId30"/>
    <p:sldId id="376" r:id="rId31"/>
    <p:sldId id="375" r:id="rId32"/>
    <p:sldId id="338" r:id="rId33"/>
    <p:sldId id="343" r:id="rId34"/>
    <p:sldId id="339" r:id="rId35"/>
    <p:sldId id="345" r:id="rId36"/>
    <p:sldId id="344" r:id="rId37"/>
    <p:sldId id="346" r:id="rId38"/>
    <p:sldId id="347" r:id="rId39"/>
    <p:sldId id="348" r:id="rId40"/>
    <p:sldId id="349" r:id="rId41"/>
    <p:sldId id="350" r:id="rId42"/>
    <p:sldId id="357" r:id="rId43"/>
    <p:sldId id="351" r:id="rId44"/>
    <p:sldId id="359" r:id="rId45"/>
    <p:sldId id="360" r:id="rId46"/>
    <p:sldId id="358" r:id="rId47"/>
    <p:sldId id="361" r:id="rId48"/>
    <p:sldId id="377" r:id="rId4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-Session-ENG" id="{B55AA1A6-1AEB-42C7-A277-7C712E3B5BC2}">
          <p14:sldIdLst>
            <p14:sldId id="283"/>
          </p14:sldIdLst>
        </p14:section>
        <p14:section name="Live-Session-SPA" id="{B9C86BE3-CCD5-495F-8E27-EB498F132A85}">
          <p14:sldIdLst>
            <p14:sldId id="365"/>
          </p14:sldIdLst>
        </p14:section>
        <p14:section name="Overview" id="{3CAE196B-5A6C-4D22-A2AD-1CDB052C40B7}">
          <p14:sldIdLst>
            <p14:sldId id="258"/>
            <p14:sldId id="269"/>
            <p14:sldId id="378"/>
          </p14:sldIdLst>
        </p14:section>
        <p14:section name="Que son y para que sirven" id="{660B4914-61C5-4613-82D6-881ED96EA14E}">
          <p14:sldIdLst>
            <p14:sldId id="263"/>
            <p14:sldId id="370"/>
            <p14:sldId id="371"/>
          </p14:sldIdLst>
        </p14:section>
        <p14:section name="Como se generan" id="{7228ECA4-F2E4-6B44-AABF-D01F007F869A}">
          <p14:sldIdLst>
            <p14:sldId id="372"/>
            <p14:sldId id="319"/>
            <p14:sldId id="326"/>
            <p14:sldId id="373"/>
            <p14:sldId id="327"/>
          </p14:sldIdLst>
        </p14:section>
        <p14:section name="Espacio de similitud vectorial" id="{88F3151A-3936-1E49-A279-4F744248D9C5}">
          <p14:sldIdLst>
            <p14:sldId id="374"/>
            <p14:sldId id="322"/>
            <p14:sldId id="323"/>
            <p14:sldId id="324"/>
            <p14:sldId id="331"/>
          </p14:sldIdLst>
        </p14:section>
        <p14:section name="Busqueda vectorial" id="{DC8ACE80-FDFD-AA41-B51F-EBEAF6E6D7D7}">
          <p14:sldIdLst>
            <p14:sldId id="328"/>
            <p14:sldId id="321"/>
            <p14:sldId id="329"/>
            <p14:sldId id="356"/>
            <p14:sldId id="330"/>
            <p14:sldId id="267"/>
          </p14:sldIdLst>
        </p14:section>
        <p14:section name="Cuantizacion vectorial" id="{D173BAB4-70EE-0242-BBD5-69D67E39DA2A}">
          <p14:sldIdLst>
            <p14:sldId id="320"/>
            <p14:sldId id="376"/>
            <p14:sldId id="375"/>
            <p14:sldId id="338"/>
            <p14:sldId id="343"/>
            <p14:sldId id="339"/>
            <p14:sldId id="345"/>
            <p14:sldId id="344"/>
            <p14:sldId id="346"/>
            <p14:sldId id="347"/>
            <p14:sldId id="348"/>
            <p14:sldId id="349"/>
          </p14:sldIdLst>
        </p14:section>
        <p14:section name="Reduccion de deminsiones MRL" id="{4B849AC9-1E9C-234F-8507-A80F78B3F81B}">
          <p14:sldIdLst>
            <p14:sldId id="350"/>
            <p14:sldId id="357"/>
            <p14:sldId id="351"/>
            <p14:sldId id="359"/>
            <p14:sldId id="360"/>
            <p14:sldId id="358"/>
          </p14:sldIdLst>
        </p14:section>
        <p14:section name="Thank you" id="{18039BEC-4E63-4173-80E5-4B32294302B2}">
          <p14:sldIdLst>
            <p14:sldId id="361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B73632-6CE1-F5AC-1EEB-9FB25C076E5B}" name="Matt Gotteiner" initials="MG" userId="S::magottei@microsoft.com::44e5f686-35a1-4e2c-9ff3-7b6adafcd3c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D9"/>
    <a:srgbClr val="ECE67B"/>
    <a:srgbClr val="AB93C3"/>
    <a:srgbClr val="997DB6"/>
    <a:srgbClr val="9689B5"/>
    <a:srgbClr val="745FAC"/>
    <a:srgbClr val="574C9C"/>
    <a:srgbClr val="382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A74E76-25B9-BFD0-82EF-FE85B82CB1DE}" v="61" dt="2025-10-08T13:51:03.782"/>
    <p1510:client id="{F70E614E-5B2C-7F30-B39F-887E03AF134F}" v="36" dt="2025-10-08T19:34:44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4"/>
    <p:restoredTop sz="94668"/>
  </p:normalViewPr>
  <p:slideViewPr>
    <p:cSldViewPr snapToGrid="0">
      <p:cViewPr varScale="1">
        <p:scale>
          <a:sx n="144" d="100"/>
          <a:sy n="144" d="100"/>
        </p:scale>
        <p:origin x="10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wyneth Pena" userId="44cc1f8ab856a05a" providerId="Windows Live" clId="Web-{F70E614E-5B2C-7F30-B39F-887E03AF134F}"/>
    <pc:docChg chg="modSld">
      <pc:chgData name="Gwyneth Pena" userId="44cc1f8ab856a05a" providerId="Windows Live" clId="Web-{F70E614E-5B2C-7F30-B39F-887E03AF134F}" dt="2025-10-08T19:34:44.723" v="13" actId="1076"/>
      <pc:docMkLst>
        <pc:docMk/>
      </pc:docMkLst>
      <pc:sldChg chg="delSp modSp delAnim">
        <pc:chgData name="Gwyneth Pena" userId="44cc1f8ab856a05a" providerId="Windows Live" clId="Web-{F70E614E-5B2C-7F30-B39F-887E03AF134F}" dt="2025-10-08T19:34:44.723" v="13" actId="1076"/>
        <pc:sldMkLst>
          <pc:docMk/>
          <pc:sldMk cId="2049581667" sldId="327"/>
        </pc:sldMkLst>
        <pc:spChg chg="mod">
          <ac:chgData name="Gwyneth Pena" userId="44cc1f8ab856a05a" providerId="Windows Live" clId="Web-{F70E614E-5B2C-7F30-B39F-887E03AF134F}" dt="2025-10-08T19:34:44.723" v="13" actId="1076"/>
          <ac:spMkLst>
            <pc:docMk/>
            <pc:sldMk cId="2049581667" sldId="327"/>
            <ac:spMk id="2" creationId="{552EBCCD-B155-BEA2-87F4-5C9AC5FFC94A}"/>
          </ac:spMkLst>
        </pc:spChg>
        <pc:spChg chg="mod">
          <ac:chgData name="Gwyneth Pena" userId="44cc1f8ab856a05a" providerId="Windows Live" clId="Web-{F70E614E-5B2C-7F30-B39F-887E03AF134F}" dt="2025-10-08T19:34:25.629" v="6" actId="20577"/>
          <ac:spMkLst>
            <pc:docMk/>
            <pc:sldMk cId="2049581667" sldId="327"/>
            <ac:spMk id="30" creationId="{69568A8C-7B1D-C867-9237-976F9FD6101E}"/>
          </ac:spMkLst>
        </pc:spChg>
        <pc:spChg chg="del topLvl">
          <ac:chgData name="Gwyneth Pena" userId="44cc1f8ab856a05a" providerId="Windows Live" clId="Web-{F70E614E-5B2C-7F30-B39F-887E03AF134F}" dt="2025-10-08T19:34:21.316" v="2"/>
          <ac:spMkLst>
            <pc:docMk/>
            <pc:sldMk cId="2049581667" sldId="327"/>
            <ac:spMk id="49" creationId="{3EABF6B4-6D50-0779-2646-8F98F95EE3AC}"/>
          </ac:spMkLst>
        </pc:spChg>
        <pc:grpChg chg="del">
          <ac:chgData name="Gwyneth Pena" userId="44cc1f8ab856a05a" providerId="Windows Live" clId="Web-{F70E614E-5B2C-7F30-B39F-887E03AF134F}" dt="2025-10-08T19:34:26.160" v="7"/>
          <ac:grpSpMkLst>
            <pc:docMk/>
            <pc:sldMk cId="2049581667" sldId="327"/>
            <ac:grpSpMk id="34" creationId="{50638B2B-FA83-9129-69DB-E1E2FF4723A8}"/>
          </ac:grpSpMkLst>
        </pc:grpChg>
        <pc:grpChg chg="mod">
          <ac:chgData name="Gwyneth Pena" userId="44cc1f8ab856a05a" providerId="Windows Live" clId="Web-{F70E614E-5B2C-7F30-B39F-887E03AF134F}" dt="2025-10-08T19:34:40.333" v="9" actId="1076"/>
          <ac:grpSpMkLst>
            <pc:docMk/>
            <pc:sldMk cId="2049581667" sldId="327"/>
            <ac:grpSpMk id="35" creationId="{EA7304FF-EBD2-9803-E4CB-563B89543615}"/>
          </ac:grpSpMkLst>
        </pc:grpChg>
        <pc:grpChg chg="mod">
          <ac:chgData name="Gwyneth Pena" userId="44cc1f8ab856a05a" providerId="Windows Live" clId="Web-{F70E614E-5B2C-7F30-B39F-887E03AF134F}" dt="2025-10-08T19:34:40.442" v="10" actId="1076"/>
          <ac:grpSpMkLst>
            <pc:docMk/>
            <pc:sldMk cId="2049581667" sldId="327"/>
            <ac:grpSpMk id="36" creationId="{E82A73CF-1C3E-0353-C65C-4FF68616AFB9}"/>
          </ac:grpSpMkLst>
        </pc:grpChg>
        <pc:grpChg chg="mod">
          <ac:chgData name="Gwyneth Pena" userId="44cc1f8ab856a05a" providerId="Windows Live" clId="Web-{F70E614E-5B2C-7F30-B39F-887E03AF134F}" dt="2025-10-08T19:34:40.457" v="11" actId="1076"/>
          <ac:grpSpMkLst>
            <pc:docMk/>
            <pc:sldMk cId="2049581667" sldId="327"/>
            <ac:grpSpMk id="47" creationId="{0AF52507-C7D9-4D84-A13D-44AB29E210E0}"/>
          </ac:grpSpMkLst>
        </pc:grpChg>
        <pc:grpChg chg="del">
          <ac:chgData name="Gwyneth Pena" userId="44cc1f8ab856a05a" providerId="Windows Live" clId="Web-{F70E614E-5B2C-7F30-B39F-887E03AF134F}" dt="2025-10-08T19:34:21.316" v="2"/>
          <ac:grpSpMkLst>
            <pc:docMk/>
            <pc:sldMk cId="2049581667" sldId="327"/>
            <ac:grpSpMk id="48" creationId="{00388C8D-AE19-CDF7-1E93-73169C578666}"/>
          </ac:grpSpMkLst>
        </pc:grpChg>
        <pc:grpChg chg="mod">
          <ac:chgData name="Gwyneth Pena" userId="44cc1f8ab856a05a" providerId="Windows Live" clId="Web-{F70E614E-5B2C-7F30-B39F-887E03AF134F}" dt="2025-10-08T19:34:40.473" v="12" actId="1076"/>
          <ac:grpSpMkLst>
            <pc:docMk/>
            <pc:sldMk cId="2049581667" sldId="327"/>
            <ac:grpSpMk id="51" creationId="{3143469D-A0B3-1589-95EF-CDD20F112C4E}"/>
          </ac:grpSpMkLst>
        </pc:grpChg>
        <pc:cxnChg chg="del topLvl">
          <ac:chgData name="Gwyneth Pena" userId="44cc1f8ab856a05a" providerId="Windows Live" clId="Web-{F70E614E-5B2C-7F30-B39F-887E03AF134F}" dt="2025-10-08T19:34:23.535" v="5"/>
          <ac:cxnSpMkLst>
            <pc:docMk/>
            <pc:sldMk cId="2049581667" sldId="327"/>
            <ac:cxnSpMk id="50" creationId="{DCCCB5F8-42EB-9383-240D-9015A20BF175}"/>
          </ac:cxnSpMkLst>
        </pc:cxnChg>
      </pc:sldChg>
      <pc:sldChg chg="modSp">
        <pc:chgData name="Gwyneth Pena" userId="44cc1f8ab856a05a" providerId="Windows Live" clId="Web-{F70E614E-5B2C-7F30-B39F-887E03AF134F}" dt="2025-10-08T19:32:09.203" v="1"/>
        <pc:sldMkLst>
          <pc:docMk/>
          <pc:sldMk cId="2908130520" sldId="373"/>
        </pc:sldMkLst>
        <pc:graphicFrameChg chg="modGraphic">
          <ac:chgData name="Gwyneth Pena" userId="44cc1f8ab856a05a" providerId="Windows Live" clId="Web-{F70E614E-5B2C-7F30-B39F-887E03AF134F}" dt="2025-10-08T19:32:09.203" v="1"/>
          <ac:graphicFrameMkLst>
            <pc:docMk/>
            <pc:sldMk cId="2908130520" sldId="373"/>
            <ac:graphicFrameMk id="7" creationId="{915659BA-EDAD-337D-6474-45F1639B29D0}"/>
          </ac:graphicFrameMkLst>
        </pc:graphicFrameChg>
      </pc:sldChg>
    </pc:docChg>
  </pc:docChgLst>
</pc:chgInfo>
</file>

<file path=ppt/comments/modernComment_144_1E901C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91F720-EFA6-4AF9-9E3C-AE80FD921B05}" authorId="{35B73632-6CE1-F5AC-1EEB-9FB25C076E5B}" created="2025-03-05T07:25:24.546">
    <pc:sldMkLst xmlns:pc="http://schemas.microsoft.com/office/powerpoint/2013/main/command">
      <pc:docMk/>
      <pc:sldMk cId="512760987" sldId="324"/>
    </pc:sldMkLst>
    <p188:txBody>
      <a:bodyPr/>
      <a:lstStyle/>
      <a:p>
        <a:r>
          <a:rPr lang="en-US"/>
          <a:t>It would be more obvious the space completely shifted if you kept the x scale constant (0-1) across both graphs</a:t>
        </a:r>
      </a:p>
    </p188:txBody>
  </p188:cm>
</p188:cmLst>
</file>

<file path=ppt/comments/modernComment_164_C7446AB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4DDEA8-55E5-430F-A3CC-59ABE7329E9C}" authorId="{35B73632-6CE1-F5AC-1EEB-9FB25C076E5B}" created="2025-03-05T07:27:22.31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43149752" sldId="356"/>
      <ac:graphicFrameMk id="3" creationId="{778D9D1F-BCDE-5ABF-22CD-F7738AE07CDB}"/>
    </ac:deMkLst>
    <p188:txBody>
      <a:bodyPr/>
      <a:lstStyle/>
      <a:p>
        <a:r>
          <a:rPr lang="en-US"/>
          <a:t>It might be worth stating here that FAISS is just an in-memory index, although there are ways to get around this
https://github.com/facebookresearch/faiss/wiki/Indexes-that-do-not-fit-in-RAM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3C7EB-5B7F-EC35-C47A-3E71DEC2A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F19CB-5D50-8F75-DC84-99B30658E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88F21-FC08-4265-A0EA-7DCAAA8A0386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4DA-6BA0-F689-ED4C-B26987C81F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571DD-CE34-DB8F-9E07-DC1DF6217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5052-7AF3-4E33-B760-A67F7CF6271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371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9A59-3B4E-43BA-8563-6D5BDB7C83C0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77DB-9E19-4DE0-B5FC-477F0E7FE6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568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1005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CE956-9FF5-FA1B-9AEB-60BC9D827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F91E9-492C-CADA-2971-2613DF165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01ABEA-C064-7F29-70A6-8A06BADEC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FEB16-6858-8B02-2CF4-F7668B3E4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2591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3955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1527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F9CF4-9ED9-B5CD-D354-B51307EFA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E749A-53AE-6406-1142-BB563EB61A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6BC85B-7D6F-8D12-9533-A0F408303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C58AB-617D-2681-F67F-4E59A2771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2987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3321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98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0601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C2C86-B9A1-E583-2AC1-9E225124A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51A2F-9C85-F1EB-ED64-D99CC8A8C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DA7F0-F358-8DF1-5775-B36E46F6A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95272-FFD0-66E6-DA66-1518DDB28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651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12636-ABD9-EEEB-EDA3-4C514956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DE695-A697-44F8-7DA7-420CBC02F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A504A-D431-E043-B7E6-B80386FC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DED97-471D-959A-AEA1-DB02663C3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8024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085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033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43065-D61F-8136-0BAC-7AA84AB6E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EA200-D97C-8B4B-09DF-34E562B41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0567CC-249A-1C74-44FC-E10987400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An embedding encodes an input as a list of floating-point numbers.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”dog” → [0.017198, -0.007493, -0.057982,…]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200"/>
              <a:t>Different embedding models output different embeddings, with varying lengths.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C4A17-E174-AFE0-079C-45FF4C4DE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033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3110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829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2339FE-CC47-9369-9EAF-6CFE23FFF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17887"/>
            <a:ext cx="12192000" cy="687588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/>
          </p:cNvSpPr>
          <p:nvPr userDrawn="1"/>
        </p:nvSpPr>
        <p:spPr>
          <a:xfrm>
            <a:off x="0" y="4533900"/>
            <a:ext cx="12192000" cy="2306212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-244496" y="-1"/>
            <a:ext cx="12436496" cy="106231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-785235" y="-328456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92363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1455837" y="5616224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D19A47D0-0386-C2EB-3688-D5D1F7A0FD9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81027" y="677183"/>
            <a:ext cx="10829946" cy="5485745"/>
            <a:chOff x="0" y="-47625"/>
            <a:chExt cx="4197679" cy="2032576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78AA4D-280D-040C-30AF-540254FEE3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AACC4D65-72F3-882E-0C74-29085F7FA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81E6FA9-5712-682C-A5FA-B06C89763C5B}"/>
              </a:ext>
            </a:extLst>
          </p:cNvPr>
          <p:cNvSpPr txBox="1">
            <a:spLocks/>
          </p:cNvSpPr>
          <p:nvPr userDrawn="1"/>
        </p:nvSpPr>
        <p:spPr>
          <a:xfrm>
            <a:off x="978147" y="1008156"/>
            <a:ext cx="10235705" cy="76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200846C-D6C9-853D-DB75-4B0B6DF6E2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8147" y="1964047"/>
            <a:ext cx="10235705" cy="3852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7ACA83-8A24-CEEC-CFF9-272221E0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7" y="1026203"/>
            <a:ext cx="10235705" cy="806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2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09139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86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109" y="3877577"/>
            <a:ext cx="10913982" cy="7635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4766731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6685936-0169-34D6-D524-77DA27F95E5C}"/>
              </a:ext>
            </a:extLst>
          </p:cNvPr>
          <p:cNvGrpSpPr/>
          <p:nvPr userDrawn="1"/>
        </p:nvGrpSpPr>
        <p:grpSpPr>
          <a:xfrm>
            <a:off x="276434" y="-29334"/>
            <a:ext cx="576580" cy="6858001"/>
            <a:chOff x="0" y="0"/>
            <a:chExt cx="923323" cy="13716000"/>
          </a:xfrm>
        </p:grpSpPr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BEC499-967A-9B2E-663D-537ACDDA5F8D}"/>
                </a:ext>
              </a:extLst>
            </p:cNvPr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C43B49D-943A-E1AC-A2BF-FB8BA8DA7140}"/>
                </a:ext>
              </a:extLst>
            </p:cNvPr>
            <p:cNvSpPr/>
            <p:nvPr/>
          </p:nvSpPr>
          <p:spPr>
            <a:xfrm>
              <a:off x="0" y="6724554"/>
              <a:ext cx="400588" cy="266892"/>
            </a:xfrm>
            <a:custGeom>
              <a:avLst/>
              <a:gdLst/>
              <a:ahLst/>
              <a:cxnLst/>
              <a:rect l="l" t="t" r="r" b="b"/>
              <a:pathLst>
                <a:path w="400588" h="266892">
                  <a:moveTo>
                    <a:pt x="0" y="0"/>
                  </a:moveTo>
                  <a:lnTo>
                    <a:pt x="400588" y="0"/>
                  </a:lnTo>
                  <a:lnTo>
                    <a:pt x="400588" y="266892"/>
                  </a:lnTo>
                  <a:lnTo>
                    <a:pt x="0" y="26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AutoShape 8">
            <a:extLst>
              <a:ext uri="{FF2B5EF4-FFF2-40B4-BE49-F238E27FC236}">
                <a16:creationId xmlns:a16="http://schemas.microsoft.com/office/drawing/2014/main" id="{5B0F7F05-AE44-780B-B6D3-1C7601CBDAFE}"/>
              </a:ext>
            </a:extLst>
          </p:cNvPr>
          <p:cNvSpPr/>
          <p:nvPr userDrawn="1"/>
        </p:nvSpPr>
        <p:spPr>
          <a:xfrm>
            <a:off x="861483" y="3455987"/>
            <a:ext cx="11330517" cy="4763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BC146F-477C-6739-48C0-131FE8CF8B74}"/>
              </a:ext>
            </a:extLst>
          </p:cNvPr>
          <p:cNvSpPr txBox="1">
            <a:spLocks/>
          </p:cNvSpPr>
          <p:nvPr userDrawn="1"/>
        </p:nvSpPr>
        <p:spPr>
          <a:xfrm>
            <a:off x="1066804" y="495445"/>
            <a:ext cx="10913982" cy="76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CD599-72CC-2EDA-9D9B-CA67650500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58111" y="1462165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B0F46-90AA-AF3A-87DF-2BCBB2898C3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66806" y="389568"/>
            <a:ext cx="10913980" cy="936770"/>
          </a:xfrm>
        </p:spPr>
        <p:txBody>
          <a:bodyPr>
            <a:normAutofit/>
          </a:bodyPr>
          <a:lstStyle>
            <a:lvl1pPr>
              <a:defRPr sz="4400">
                <a:latin typeface="Aptos Display (Headings)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888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AE02A-0F3D-772B-AE13-4C3242EB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42665-4ED8-5551-CD4E-445F4C4D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BB6C-0AEE-790B-DA43-889582BD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4405D5D-B20D-5EDC-B7DF-DA29FEB96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27666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B2258-EEDF-F0FE-1595-6FF5A900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08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024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2D45-3A83-AEA7-3C98-A922D9D6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A29E-D909-EBD3-F645-D91D5C27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2051-1577-C401-CF83-F5F6F0F1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02E4E-CF91-9091-E3E4-1849EDA1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E776-C01B-C144-3A80-F16152D5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032A7-C620-28FF-7E02-0504302A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54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243B-4CE5-2C2B-3D4A-4310222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B730-BF81-A82B-31EA-B887DDDB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F2ED-813E-436A-FA87-DF185BDD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6617-C184-23FC-1604-80399909F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FA727-B2C2-C624-CD3A-67F966E3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06E74-28DE-A028-1DF0-5CA3D35F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A0C9B-9D47-2AC8-32D1-29D486B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3F9C2-F47A-949C-50EB-A6E0CCCB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7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A44-E74A-143E-0F9D-CF483D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C20D3-4F4E-8DC2-34B5-EFF7681D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BE658-2B11-6008-C727-3F41C4B9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9BDF-639D-E898-ED35-F9155D5B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28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90D4-0A29-C023-D79F-0EB18693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70AF-B029-62A6-6D49-5CC9FBFF7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1DC73-01B7-2007-BF88-0F021A28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DF19B-1A42-1962-C23A-450FDDF6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AFA9-490E-0AAA-E440-69610B8A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18C8-0054-0E70-D43A-429F259C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2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S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9F37F258-5373-CDEA-E267-D30F732A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2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2F8C-D5D9-76D4-64EA-223A757B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3DEF9-6A1B-863A-2C3A-AC7C33656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354-7F91-C959-7DEB-A6D1172E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24381-4A22-1980-7BA8-6E4052F1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4551-DD7B-01B9-0EBE-60F2387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59E7-B985-AF19-1695-41D3383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802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1D8-C192-BE6C-99B4-FD11C0C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42917-210D-567F-2CB7-C194B450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5793-45A5-5204-0F61-DD574294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1B22-5D74-A27A-395B-C4746AF5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BF5D-DD6D-6E5B-A417-DD07F5D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62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B1E22-1FE5-FEA0-ABED-031BE49EA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F47FB-61AC-82AB-54E7-E333D1BAB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06A-9714-F515-A1EF-BAE67E2E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50FC-F9C7-4384-87D7-4CE6498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33DE-7937-C763-59A1-AC55CDAD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895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ssion - ENG -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6F56EAAE-366D-05E8-0166-9A3BCCC15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2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4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0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4B8ED60-7219-892C-79CA-7D10B076DE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40303-A40F-426A-4345-EC98B8EB7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0298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984B-C371-5229-2BC2-C9E004AA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9AE3-6A9C-48BF-B625-F62D98CE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0EDF-E828-983E-3F08-1FD4EF5C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15118E5-B6A6-8F87-E296-F2B53F1BE5CE}"/>
              </a:ext>
            </a:extLst>
          </p:cNvPr>
          <p:cNvSpPr>
            <a:spLocks/>
          </p:cNvSpPr>
          <p:nvPr userDrawn="1"/>
        </p:nvSpPr>
        <p:spPr>
          <a:xfrm rot="2700000">
            <a:off x="-6920109" y="-8048729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8"/>
                </a:lnTo>
                <a:lnTo>
                  <a:pt x="0" y="1506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7A981B-D56E-FF8D-A287-F4589A7FFB62}"/>
              </a:ext>
            </a:extLst>
          </p:cNvPr>
          <p:cNvSpPr/>
          <p:nvPr userDrawn="1"/>
        </p:nvSpPr>
        <p:spPr>
          <a:xfrm rot="2700000">
            <a:off x="4295155" y="3363694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9"/>
                </a:lnTo>
                <a:lnTo>
                  <a:pt x="0" y="15065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EAB633E-DB1D-053B-EC0F-A9FFC99D7D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4717602" y="1126453"/>
            <a:ext cx="8756202" cy="10581513"/>
          </a:xfrm>
          <a:custGeom>
            <a:avLst/>
            <a:gdLst/>
            <a:ahLst/>
            <a:cxnLst/>
            <a:rect l="l" t="t" r="r" b="b"/>
            <a:pathLst>
              <a:path w="8756202" h="10581513">
                <a:moveTo>
                  <a:pt x="0" y="0"/>
                </a:moveTo>
                <a:lnTo>
                  <a:pt x="8756202" y="0"/>
                </a:lnTo>
                <a:lnTo>
                  <a:pt x="8756202" y="10581513"/>
                </a:lnTo>
                <a:lnTo>
                  <a:pt x="0" y="1058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35DC417-5E11-8C55-7A8C-C34E26BE3E8E}"/>
              </a:ext>
            </a:extLst>
          </p:cNvPr>
          <p:cNvSpPr>
            <a:spLocks/>
          </p:cNvSpPr>
          <p:nvPr userDrawn="1"/>
        </p:nvSpPr>
        <p:spPr>
          <a:xfrm>
            <a:off x="5954084" y="-6249439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9EDDBB4-180B-3195-2E01-126D73C4CF28}"/>
              </a:ext>
            </a:extLst>
          </p:cNvPr>
          <p:cNvSpPr/>
          <p:nvPr userDrawn="1"/>
        </p:nvSpPr>
        <p:spPr>
          <a:xfrm>
            <a:off x="553172" y="682470"/>
            <a:ext cx="1776025" cy="1776025"/>
          </a:xfrm>
          <a:custGeom>
            <a:avLst/>
            <a:gdLst/>
            <a:ahLst/>
            <a:cxnLst/>
            <a:rect l="l" t="t" r="r" b="b"/>
            <a:pathLst>
              <a:path w="1776025" h="1776025">
                <a:moveTo>
                  <a:pt x="0" y="0"/>
                </a:moveTo>
                <a:lnTo>
                  <a:pt x="1776025" y="0"/>
                </a:lnTo>
                <a:lnTo>
                  <a:pt x="1776025" y="1776024"/>
                </a:lnTo>
                <a:lnTo>
                  <a:pt x="0" y="177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3EE17185-00E9-129E-619D-AC00CA972B50}"/>
              </a:ext>
            </a:extLst>
          </p:cNvPr>
          <p:cNvSpPr/>
          <p:nvPr userDrawn="1"/>
        </p:nvSpPr>
        <p:spPr>
          <a:xfrm>
            <a:off x="10073978" y="4225416"/>
            <a:ext cx="1703505" cy="1703505"/>
          </a:xfrm>
          <a:custGeom>
            <a:avLst/>
            <a:gdLst/>
            <a:ahLst/>
            <a:cxnLst/>
            <a:rect l="l" t="t" r="r" b="b"/>
            <a:pathLst>
              <a:path w="1703505" h="1703505">
                <a:moveTo>
                  <a:pt x="0" y="0"/>
                </a:moveTo>
                <a:lnTo>
                  <a:pt x="1703505" y="0"/>
                </a:lnTo>
                <a:lnTo>
                  <a:pt x="1703505" y="1703505"/>
                </a:lnTo>
                <a:lnTo>
                  <a:pt x="0" y="1703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158DB9B-8B48-7177-4CBF-862BB2C84712}"/>
              </a:ext>
            </a:extLst>
          </p:cNvPr>
          <p:cNvSpPr/>
          <p:nvPr userDrawn="1"/>
        </p:nvSpPr>
        <p:spPr>
          <a:xfrm>
            <a:off x="2886574" y="5267045"/>
            <a:ext cx="1590955" cy="1590955"/>
          </a:xfrm>
          <a:custGeom>
            <a:avLst/>
            <a:gdLst/>
            <a:ahLst/>
            <a:cxnLst/>
            <a:rect l="l" t="t" r="r" b="b"/>
            <a:pathLst>
              <a:path w="1590955" h="1590955">
                <a:moveTo>
                  <a:pt x="0" y="0"/>
                </a:moveTo>
                <a:lnTo>
                  <a:pt x="1590955" y="0"/>
                </a:lnTo>
                <a:lnTo>
                  <a:pt x="1590955" y="1590954"/>
                </a:lnTo>
                <a:lnTo>
                  <a:pt x="0" y="159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565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7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3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8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4115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0515600" cy="1594358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29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633582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ABE5541-45AA-5D0D-8169-D76F16EACDA3}"/>
              </a:ext>
            </a:extLst>
          </p:cNvPr>
          <p:cNvSpPr/>
          <p:nvPr userDrawn="1"/>
        </p:nvSpPr>
        <p:spPr>
          <a:xfrm>
            <a:off x="739972" y="471669"/>
            <a:ext cx="1860550" cy="525189"/>
          </a:xfrm>
          <a:custGeom>
            <a:avLst/>
            <a:gdLst/>
            <a:ahLst/>
            <a:cxnLst/>
            <a:rect l="l" t="t" r="r" b="b"/>
            <a:pathLst>
              <a:path w="3040582" h="862772">
                <a:moveTo>
                  <a:pt x="0" y="0"/>
                </a:moveTo>
                <a:lnTo>
                  <a:pt x="3040582" y="0"/>
                </a:lnTo>
                <a:lnTo>
                  <a:pt x="3040582" y="862771"/>
                </a:lnTo>
                <a:lnTo>
                  <a:pt x="0" y="86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42" t="-57395" r="-18192" b="-5844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6718F5-4CB2-A424-FD1A-5CC53BB88C2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8653AB-9915-A1B3-34BF-C7AA9C6808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96000" y="4550797"/>
            <a:ext cx="5249941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3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343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3110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3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0507263" y="-47447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0507262" y="5433661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16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you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1690688"/>
            <a:ext cx="10515602" cy="5167313"/>
            <a:chOff x="0" y="-234844"/>
            <a:chExt cx="4396591" cy="2457932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-234844"/>
              <a:ext cx="4396591" cy="2457932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1837854"/>
            <a:ext cx="9863666" cy="4339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6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the speakers</a:t>
            </a:r>
            <a:endParaRPr lang="es-MX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4CD342C-E2D3-353F-8B33-2ACD3A1BE8B3}"/>
              </a:ext>
            </a:extLst>
          </p:cNvPr>
          <p:cNvGrpSpPr/>
          <p:nvPr userDrawn="1"/>
        </p:nvGrpSpPr>
        <p:grpSpPr>
          <a:xfrm>
            <a:off x="6891020" y="3537719"/>
            <a:ext cx="4064848" cy="3320281"/>
            <a:chOff x="0" y="0"/>
            <a:chExt cx="1513731" cy="2223088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F86E2AA-C4BD-82FC-82EE-004E6D1D47E9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62988-03A8-2DE6-E763-D7FD9D803333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CA45EA46-89E2-2C45-FAE0-708611EC9957}"/>
              </a:ext>
            </a:extLst>
          </p:cNvPr>
          <p:cNvGrpSpPr/>
          <p:nvPr userDrawn="1"/>
        </p:nvGrpSpPr>
        <p:grpSpPr>
          <a:xfrm>
            <a:off x="1075267" y="3537719"/>
            <a:ext cx="4064848" cy="3320281"/>
            <a:chOff x="0" y="0"/>
            <a:chExt cx="1513731" cy="22230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21B8092-5047-EEF5-E13B-09FC7334CE51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7CCC31-8AF4-47FA-8DCA-1BD5C1B435BC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458710" y="205581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7F8969-FF6A-9BCC-AAAE-F6E9D06627D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58711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4A18B6-AE97-E15D-EB56-EA636756AB0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642957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A49CB7E8-945A-668B-6849-ED0A7A9C6C14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642957" y="203967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87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630766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Topic 2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DAB7B18-2172-6B5E-E96C-86A5E2B0D6A1}"/>
              </a:ext>
            </a:extLst>
          </p:cNvPr>
          <p:cNvSpPr/>
          <p:nvPr userDrawn="1"/>
        </p:nvSpPr>
        <p:spPr>
          <a:xfrm>
            <a:off x="6096000" y="-5658646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96201" y="1146176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11B5D-82C1-6F6D-D8BA-6C10531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9B62F-7E8A-D6CF-D5AB-E82D2B53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3780-EE84-6AB5-4311-157708D6A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94684-00AF-422F-9E70-484377D91052}" type="datetimeFigureOut">
              <a:rPr lang="es-MX" smtClean="0"/>
              <a:t>08/10/2025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6702-23AF-355E-E6EF-D39091A58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D74D-5BAE-5E6C-D834-ABB626BE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0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  <p:sldLayoutId id="2147483649" r:id="rId3"/>
    <p:sldLayoutId id="2147483678" r:id="rId4"/>
    <p:sldLayoutId id="2147483684" r:id="rId5"/>
    <p:sldLayoutId id="2147483674" r:id="rId6"/>
    <p:sldLayoutId id="2147483675" r:id="rId7"/>
    <p:sldLayoutId id="2147483673" r:id="rId8"/>
    <p:sldLayoutId id="2147483676" r:id="rId9"/>
    <p:sldLayoutId id="2147483679" r:id="rId10"/>
    <p:sldLayoutId id="2147483680" r:id="rId11"/>
    <p:sldLayoutId id="2147483681" r:id="rId12"/>
    <p:sldLayoutId id="2147483655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6" r:id="rId19"/>
    <p:sldLayoutId id="2147483657" r:id="rId20"/>
    <p:sldLayoutId id="2147483658" r:id="rId21"/>
    <p:sldLayoutId id="2147483659" r:id="rId22"/>
    <p:sldLayoutId id="214748368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vector-embeddings-demos/blob/main/generate_embedding.ipyn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pamelafox/vector-embeddings-demos/blob/main/spanish/generate_embedding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bert.net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earn.microsoft.com/en-us/azure/ai-services/computer-vision/how-to/image-retrieval" TargetMode="External"/><Relationship Id="rId5" Type="http://schemas.openxmlformats.org/officeDocument/2006/relationships/hyperlink" Target="https://openai.com/index/new-and-improved-embedding-model/" TargetMode="External"/><Relationship Id="rId4" Type="http://schemas.openxmlformats.org/officeDocument/2006/relationships/hyperlink" Target="https://platform.openai.com/docs/guides/embeddings/use-cas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pamelafox/vector-embeddings-demos/blob/main/spanish/similarity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8/10/relationships/comments" Target="../comments/modernComment_144_1E901C9B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panda.com/blog/fraud-detection-pipeline-redpanda-pinecon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hyperlink" Target="https://learn.microsoft.com/en-us/azure/postgresql/flexible-server/generative-ai-recommendation-syste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ythonia/recurs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melafox/vector-embeddings-demos/blob/main/spanish/search.ipynb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4_C7446AB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mslib/hnswli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aka.ms/PythonIA/serie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ka.ms/ragchat/demo" TargetMode="External"/><Relationship Id="rId5" Type="http://schemas.openxmlformats.org/officeDocument/2006/relationships/hyperlink" Target="https://aka.ms/ragchat/vision" TargetMode="External"/><Relationship Id="rId4" Type="http://schemas.openxmlformats.org/officeDocument/2006/relationships/hyperlink" Target="https://aka.ms/ragcha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vector-embeddings-demos/blob/main/distance_metrics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@lagps" TargetMode="External"/><Relationship Id="rId2" Type="http://schemas.openxmlformats.org/officeDocument/2006/relationships/hyperlink" Target="https://linkedin.com/in/madebygps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-time/journey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vector-embeddings-demos/blob/main/spanish/dimension_reduction.ipynb" TargetMode="External"/><Relationship Id="rId2" Type="http://schemas.openxmlformats.org/officeDocument/2006/relationships/hyperlink" Target="https://github.com/pamelafox/vector-embeddings-demos/blob/main/dimension_reduction.ipynb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vKMwLjdK-s&amp;t=41s&amp;pp=ygUNaG5zdyBwaW5lY29uZQ%3D%3D" TargetMode="External"/><Relationship Id="rId13" Type="http://schemas.openxmlformats.org/officeDocument/2006/relationships/hyperlink" Target="https://huggingface.co/blog/embedding-quantization" TargetMode="External"/><Relationship Id="rId3" Type="http://schemas.openxmlformats.org/officeDocument/2006/relationships/hyperlink" Target="https://projector.tensorflow.org/" TargetMode="External"/><Relationship Id="rId7" Type="http://schemas.openxmlformats.org/officeDocument/2006/relationships/hyperlink" Target="https://github.com/brtholomy/hnsw" TargetMode="External"/><Relationship Id="rId12" Type="http://schemas.openxmlformats.org/officeDocument/2006/relationships/hyperlink" Target="https://www.pinecone.io/learn/series/faiss/product-quantizatio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imonwillison.net/2023/Oct/23/embeddings/" TargetMode="External"/><Relationship Id="rId11" Type="http://schemas.openxmlformats.org/officeDocument/2006/relationships/hyperlink" Target="https://www.elastic.co/search-labs/blog/scalar-quantization-101" TargetMode="External"/><Relationship Id="rId5" Type="http://schemas.openxmlformats.org/officeDocument/2006/relationships/hyperlink" Target="https://community.openai.com/t/expected-angular-differences-in-embedding-random-text/28577" TargetMode="External"/><Relationship Id="rId15" Type="http://schemas.openxmlformats.org/officeDocument/2006/relationships/hyperlink" Target="https://aniketrege.github.io/blog/2024/mrl/" TargetMode="External"/><Relationship Id="rId10" Type="http://schemas.openxmlformats.org/officeDocument/2006/relationships/hyperlink" Target="https://arxiv.org/html/2403.05440v1" TargetMode="External"/><Relationship Id="rId4" Type="http://schemas.openxmlformats.org/officeDocument/2006/relationships/hyperlink" Target="https://vaibhavgarg1982.medium.com/why-are-cosine-similarities-of-text-embeddings-almost-always-positive-6bd31eaee4d5" TargetMode="External"/><Relationship Id="rId9" Type="http://schemas.openxmlformats.org/officeDocument/2006/relationships/hyperlink" Target="https://gregorygundersen.com/blog/2018/06/26/dot-product/" TargetMode="External"/><Relationship Id="rId14" Type="http://schemas.openxmlformats.org/officeDocument/2006/relationships/hyperlink" Target="https://www.nomic.ai/blog/posts/nomic-embed-matryoshka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ythonia/discor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aka.ms/PythonIA/grabaciones" TargetMode="External"/><Relationship Id="rId5" Type="http://schemas.openxmlformats.org/officeDocument/2006/relationships/hyperlink" Target="http://aka.ms/PythonIA/recursos" TargetMode="External"/><Relationship Id="rId4" Type="http://schemas.openxmlformats.org/officeDocument/2006/relationships/hyperlink" Target="https://aka.ms/pythonia/hora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aka.ms/vector-embeddings-demos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youtube.com/watch?v=0WwpMFMHEO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AEC0-BDBA-46F1-C35D-BCE007643967}"/>
              </a:ext>
            </a:extLst>
          </p:cNvPr>
          <p:cNvSpPr txBox="1">
            <a:spLocks/>
          </p:cNvSpPr>
          <p:nvPr/>
        </p:nvSpPr>
        <p:spPr>
          <a:xfrm>
            <a:off x="838200" y="2858423"/>
            <a:ext cx="6086475" cy="114115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0000" noProof="0">
                <a:solidFill>
                  <a:schemeClr val="bg1"/>
                </a:solidFill>
              </a:rPr>
              <a:t>Python + </a:t>
            </a:r>
            <a:r>
              <a:rPr lang="es-ES_tradnl" sz="10000">
                <a:solidFill>
                  <a:schemeClr val="bg1"/>
                </a:solidFill>
              </a:rPr>
              <a:t>IA</a:t>
            </a:r>
            <a:endParaRPr lang="es-ES_tradnl" sz="100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07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DC92-EF69-6315-68F8-A4A24CC7A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656B-BDE7-90A7-ECAA-EB3F15F2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de embeddings </a:t>
            </a:r>
            <a:r>
              <a:rPr lang="en-US" dirty="0" err="1"/>
              <a:t>vectoriales</a:t>
            </a:r>
            <a:endParaRPr lang="es-ES_tradnl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5279B-6C2F-3A2F-A4FB-82B98C0B1BF0}"/>
              </a:ext>
            </a:extLst>
          </p:cNvPr>
          <p:cNvSpPr txBox="1">
            <a:spLocks/>
          </p:cNvSpPr>
          <p:nvPr/>
        </p:nvSpPr>
        <p:spPr>
          <a:xfrm>
            <a:off x="1120976" y="1603009"/>
            <a:ext cx="10021608" cy="1843359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/>
              <a:t>Los embeddings </a:t>
            </a:r>
            <a:r>
              <a:rPr lang="en-US" sz="2400" dirty="0" err="1"/>
              <a:t>vectoriales</a:t>
            </a:r>
            <a:r>
              <a:rPr lang="en-US" sz="2400" dirty="0"/>
              <a:t> se </a:t>
            </a:r>
            <a:r>
              <a:rPr lang="en-US" sz="2400" dirty="0" err="1"/>
              <a:t>generan</a:t>
            </a:r>
            <a:r>
              <a:rPr lang="en-US" sz="2400" dirty="0"/>
              <a:t> </a:t>
            </a:r>
            <a:r>
              <a:rPr lang="en-US" sz="2400" dirty="0" err="1"/>
              <a:t>usando</a:t>
            </a:r>
            <a:r>
              <a:rPr lang="en-US" sz="2400" dirty="0"/>
              <a:t> </a:t>
            </a:r>
            <a:r>
              <a:rPr lang="en-US" sz="2400" b="1" dirty="0" err="1"/>
              <a:t>modelos</a:t>
            </a:r>
            <a:r>
              <a:rPr lang="en-US" sz="2400" b="1" dirty="0"/>
              <a:t> </a:t>
            </a:r>
            <a:r>
              <a:rPr lang="en-US" sz="2400" b="1" dirty="0" err="1"/>
              <a:t>entrenados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convierten</a:t>
            </a:r>
            <a:r>
              <a:rPr lang="en-US" sz="2400" dirty="0"/>
              <a:t> </a:t>
            </a:r>
            <a:r>
              <a:rPr lang="en-US" sz="2400" dirty="0" err="1"/>
              <a:t>texto</a:t>
            </a:r>
            <a:r>
              <a:rPr lang="en-US" sz="2400" dirty="0"/>
              <a:t> o </a:t>
            </a:r>
            <a:r>
              <a:rPr lang="en-US" sz="2400" dirty="0" err="1"/>
              <a:t>imágenes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vectores</a:t>
            </a:r>
            <a:r>
              <a:rPr lang="en-US" sz="2400" dirty="0"/>
              <a:t>.</a:t>
            </a:r>
          </a:p>
          <a:p>
            <a:pPr>
              <a:spcBef>
                <a:spcPts val="1200"/>
              </a:spcBef>
            </a:pPr>
            <a:r>
              <a:rPr lang="en-US" sz="2400" dirty="0" err="1"/>
              <a:t>Estos</a:t>
            </a:r>
            <a:r>
              <a:rPr lang="en-US" sz="2400" dirty="0"/>
              <a:t> </a:t>
            </a:r>
            <a:r>
              <a:rPr lang="en-US" sz="2400" dirty="0" err="1"/>
              <a:t>modelos</a:t>
            </a:r>
            <a:r>
              <a:rPr lang="en-US" sz="2400" dirty="0"/>
              <a:t> se </a:t>
            </a:r>
            <a:r>
              <a:rPr lang="en-US" sz="2400" dirty="0" err="1"/>
              <a:t>llaman</a:t>
            </a:r>
            <a:r>
              <a:rPr lang="en-US" sz="2400" dirty="0"/>
              <a:t> </a:t>
            </a:r>
            <a:r>
              <a:rPr lang="en-US" sz="2400" i="1" dirty="0" err="1"/>
              <a:t>modelos</a:t>
            </a:r>
            <a:r>
              <a:rPr lang="en-US" sz="2400" i="1" dirty="0"/>
              <a:t> de embedding </a:t>
            </a:r>
            <a:r>
              <a:rPr lang="en-US" sz="2400" i="1" dirty="0" err="1"/>
              <a:t>vectoriales</a:t>
            </a:r>
            <a:r>
              <a:rPr lang="en-US" sz="2400" i="1" dirty="0"/>
              <a:t>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4CE5C7-5F6B-043B-7534-76786C180877}"/>
              </a:ext>
            </a:extLst>
          </p:cNvPr>
          <p:cNvSpPr/>
          <p:nvPr/>
        </p:nvSpPr>
        <p:spPr bwMode="auto">
          <a:xfrm>
            <a:off x="8860207" y="3249725"/>
            <a:ext cx="2520176" cy="1105674"/>
          </a:xfrm>
          <a:prstGeom prst="roundRect">
            <a:avLst/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/>
            <a:r>
              <a:rPr lang="es-ES_tradnl" dirty="0">
                <a:solidFill>
                  <a:schemeClr val="tx1"/>
                </a:solidFill>
              </a:rPr>
              <a:t>[0.017198, -0.007493, -0.057982, …]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68E22768-7CFA-00C9-FAE1-F528BA7967D4}"/>
              </a:ext>
            </a:extLst>
          </p:cNvPr>
          <p:cNvSpPr/>
          <p:nvPr/>
        </p:nvSpPr>
        <p:spPr>
          <a:xfrm>
            <a:off x="1836013" y="3249725"/>
            <a:ext cx="2278709" cy="1105675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Un perro grande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81F0C-CE79-A5C8-AE80-DED43A5A9778}"/>
              </a:ext>
            </a:extLst>
          </p:cNvPr>
          <p:cNvSpPr txBox="1"/>
          <p:nvPr/>
        </p:nvSpPr>
        <p:spPr>
          <a:xfrm>
            <a:off x="8860207" y="4502338"/>
            <a:ext cx="809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000" dirty="0"/>
              <a:t>🤖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054EC9-7550-BDEB-E87B-72CAB20B2450}"/>
              </a:ext>
            </a:extLst>
          </p:cNvPr>
          <p:cNvSpPr txBox="1"/>
          <p:nvPr/>
        </p:nvSpPr>
        <p:spPr>
          <a:xfrm>
            <a:off x="953057" y="4436280"/>
            <a:ext cx="809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dirty="0"/>
              <a:t>🧍‍♀️</a:t>
            </a:r>
            <a:endParaRPr lang="es-ES_tradnl" sz="6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A1F602-08D3-E053-297B-87969A6EE5FB}"/>
              </a:ext>
            </a:extLst>
          </p:cNvPr>
          <p:cNvCxnSpPr>
            <a:cxnSpLocks/>
          </p:cNvCxnSpPr>
          <p:nvPr/>
        </p:nvCxnSpPr>
        <p:spPr>
          <a:xfrm>
            <a:off x="5006715" y="3867462"/>
            <a:ext cx="27731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F5AA6-FF80-2BBD-BFFF-F2464FF3CF51}"/>
              </a:ext>
            </a:extLst>
          </p:cNvPr>
          <p:cNvSpPr txBox="1"/>
          <p:nvPr/>
        </p:nvSpPr>
        <p:spPr>
          <a:xfrm>
            <a:off x="5126749" y="3433230"/>
            <a:ext cx="2490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Modelo</a:t>
            </a:r>
            <a:r>
              <a:rPr lang="en-US" sz="1800" dirty="0"/>
              <a:t> de embeddings </a:t>
            </a:r>
            <a:endParaRPr lang="es-ES_trad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A67CF-53F4-7D6F-2147-7BBF9D972AC3}"/>
              </a:ext>
            </a:extLst>
          </p:cNvPr>
          <p:cNvSpPr txBox="1"/>
          <p:nvPr/>
        </p:nvSpPr>
        <p:spPr>
          <a:xfrm>
            <a:off x="5691266" y="4581418"/>
            <a:ext cx="809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000" dirty="0"/>
              <a:t>🤖</a:t>
            </a:r>
          </a:p>
        </p:txBody>
      </p:sp>
    </p:spTree>
    <p:extLst>
      <p:ext uri="{BB962C8B-B14F-4D97-AF65-F5344CB8AC3E}">
        <p14:creationId xmlns:p14="http://schemas.microsoft.com/office/powerpoint/2010/main" val="2038348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BD56-7AC6-B05E-9DF6-017C088D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Genera un embedding con </a:t>
            </a:r>
            <a:r>
              <a:rPr lang="es-ES_tradnl" noProof="0" err="1"/>
              <a:t>OpenAI</a:t>
            </a:r>
            <a:r>
              <a:rPr lang="es-ES_tradnl" noProof="0"/>
              <a:t> SDK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50F37-C851-E460-2833-C02C4986954D}"/>
              </a:ext>
            </a:extLst>
          </p:cNvPr>
          <p:cNvSpPr txBox="1"/>
          <p:nvPr/>
        </p:nvSpPr>
        <p:spPr>
          <a:xfrm>
            <a:off x="1161288" y="2460453"/>
            <a:ext cx="9836332" cy="1118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openai_client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openai.OpenAI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base_url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"https://</a:t>
            </a:r>
            <a:r>
              <a:rPr lang="es-ES_tradnl" b="0" noProof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models.inference.ai.azure.com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api_key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os.environ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"GITHUB_TOKEN"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2025"/>
              </a:lnSpc>
            </a:pP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EAE5B-00F6-1C7A-F76D-687362178F04}"/>
              </a:ext>
            </a:extLst>
          </p:cNvPr>
          <p:cNvSpPr txBox="1"/>
          <p:nvPr/>
        </p:nvSpPr>
        <p:spPr>
          <a:xfrm>
            <a:off x="1161288" y="1878372"/>
            <a:ext cx="9765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/>
              <a:t>Usa el </a:t>
            </a:r>
            <a:r>
              <a:rPr lang="es-ES_tradnl" sz="2400" noProof="0" err="1"/>
              <a:t>OpenAI</a:t>
            </a:r>
            <a:r>
              <a:rPr lang="es-ES_tradnl" sz="2400" noProof="0"/>
              <a:t> SDK con </a:t>
            </a:r>
            <a:r>
              <a:rPr lang="es-ES_tradnl" sz="2400" noProof="0" err="1"/>
              <a:t>OpenAI.com</a:t>
            </a:r>
            <a:r>
              <a:rPr lang="es-ES_tradnl" sz="2400" noProof="0"/>
              <a:t>, Azure, </a:t>
            </a:r>
            <a:r>
              <a:rPr lang="es-ES_tradnl" sz="2400" noProof="0" err="1"/>
              <a:t>Ollama</a:t>
            </a:r>
            <a:r>
              <a:rPr lang="es-ES_tradnl" sz="2400" noProof="0"/>
              <a:t>, o GitHub </a:t>
            </a:r>
            <a:r>
              <a:rPr lang="es-ES_tradnl" sz="2400" noProof="0" err="1"/>
              <a:t>Models</a:t>
            </a:r>
            <a:r>
              <a:rPr lang="es-ES_tradnl" sz="2400" noProof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7BD34-4D7D-0343-FE09-75C92D14DE40}"/>
              </a:ext>
            </a:extLst>
          </p:cNvPr>
          <p:cNvSpPr txBox="1"/>
          <p:nvPr/>
        </p:nvSpPr>
        <p:spPr>
          <a:xfrm>
            <a:off x="1161288" y="4401302"/>
            <a:ext cx="9836332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embeddings_response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openai_client.embeddings.create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"text-embedding-3-small"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endParaRPr lang="es-ES_tradnl" noProof="0">
              <a:solidFill>
                <a:srgbClr val="00108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input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"hola mundo"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dimensions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1536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s-ES_tradnl" b="0" noProof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embeddings_response.data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].embedding)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FF21C5-287F-EAA0-0AA5-4636C6917965}"/>
              </a:ext>
            </a:extLst>
          </p:cNvPr>
          <p:cNvSpPr txBox="1"/>
          <p:nvPr/>
        </p:nvSpPr>
        <p:spPr>
          <a:xfrm>
            <a:off x="1161288" y="3903851"/>
            <a:ext cx="9765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/>
              <a:t>Genera embeddings para una o mas entradas: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14EC213-B832-846F-FD2A-FB1D2085A2A3}"/>
              </a:ext>
            </a:extLst>
          </p:cNvPr>
          <p:cNvSpPr txBox="1">
            <a:spLocks/>
          </p:cNvSpPr>
          <p:nvPr/>
        </p:nvSpPr>
        <p:spPr>
          <a:xfrm>
            <a:off x="1161288" y="6376678"/>
            <a:ext cx="10501048" cy="856613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noProof="0"/>
              <a:t>Notebook: </a:t>
            </a:r>
            <a:r>
              <a:rPr lang="es-ES_tradnl" sz="2000" noProof="0">
                <a:hlinkClick r:id="rId3"/>
              </a:rPr>
              <a:t>generate_</a:t>
            </a:r>
            <a:r>
              <a:rPr lang="es-ES_tradnl" sz="2000" noProof="0">
                <a:hlinkClick r:id="rId4"/>
              </a:rPr>
              <a:t>embedding</a:t>
            </a:r>
            <a:r>
              <a:rPr lang="es-ES_tradnl" sz="2000" noProof="0">
                <a:hlinkClick r:id="rId3"/>
              </a:rPr>
              <a:t>.ipynb</a:t>
            </a:r>
            <a:endParaRPr lang="es-ES_tradnl" sz="2000" noProof="0"/>
          </a:p>
        </p:txBody>
      </p:sp>
    </p:spTree>
    <p:extLst>
      <p:ext uri="{BB962C8B-B14F-4D97-AF65-F5344CB8AC3E}">
        <p14:creationId xmlns:p14="http://schemas.microsoft.com/office/powerpoint/2010/main" val="628475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8CD1F-65E7-1178-EE68-97ED00958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2DDF-EE13-0E00-CF28-25CEEBCF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modelos</a:t>
            </a:r>
            <a:endParaRPr lang="es-ES_tradnl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29DDB-1ABF-39CB-6801-88284AFF7753}"/>
              </a:ext>
            </a:extLst>
          </p:cNvPr>
          <p:cNvSpPr txBox="1">
            <a:spLocks/>
          </p:cNvSpPr>
          <p:nvPr/>
        </p:nvSpPr>
        <p:spPr>
          <a:xfrm>
            <a:off x="1120976" y="1603009"/>
            <a:ext cx="10021608" cy="1843359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 err="1"/>
              <a:t>Existen</a:t>
            </a:r>
            <a:r>
              <a:rPr lang="en-US" sz="2400" dirty="0"/>
              <a:t> </a:t>
            </a:r>
            <a:r>
              <a:rPr lang="en-US" sz="2400" dirty="0" err="1"/>
              <a:t>modelos</a:t>
            </a:r>
            <a:r>
              <a:rPr lang="en-US" sz="2400" dirty="0"/>
              <a:t> de </a:t>
            </a:r>
            <a:r>
              <a:rPr lang="en-US" sz="2400" dirty="0" err="1"/>
              <a:t>distintos</a:t>
            </a:r>
            <a:r>
              <a:rPr lang="en-US" sz="2400" dirty="0"/>
              <a:t> </a:t>
            </a:r>
            <a:r>
              <a:rPr lang="en-US" sz="2400" dirty="0" err="1"/>
              <a:t>tamaños</a:t>
            </a:r>
            <a:r>
              <a:rPr lang="en-US" sz="2400" dirty="0"/>
              <a:t> y </a:t>
            </a:r>
            <a:r>
              <a:rPr lang="en-US" sz="2400" dirty="0" err="1"/>
              <a:t>calidades</a:t>
            </a:r>
            <a:r>
              <a:rPr lang="en-US" sz="2400" dirty="0"/>
              <a:t>, </a:t>
            </a:r>
            <a:r>
              <a:rPr lang="en-US" sz="2400" dirty="0" err="1"/>
              <a:t>pero</a:t>
            </a:r>
            <a:r>
              <a:rPr lang="en-US" sz="2400" dirty="0"/>
              <a:t> </a:t>
            </a:r>
            <a:r>
              <a:rPr lang="en-US" sz="2400" dirty="0" err="1"/>
              <a:t>todos</a:t>
            </a:r>
            <a:r>
              <a:rPr lang="en-US" sz="2400" dirty="0"/>
              <a:t> </a:t>
            </a:r>
            <a:r>
              <a:rPr lang="en-US" sz="2400" dirty="0" err="1"/>
              <a:t>buscan</a:t>
            </a:r>
            <a:r>
              <a:rPr lang="en-US" sz="2400" dirty="0"/>
              <a:t> lo </a:t>
            </a:r>
            <a:r>
              <a:rPr lang="en-US" sz="2400" dirty="0" err="1"/>
              <a:t>mismo</a:t>
            </a:r>
            <a:r>
              <a:rPr lang="en-US" sz="2400" dirty="0"/>
              <a:t>: </a:t>
            </a:r>
            <a:r>
              <a:rPr lang="en-US" sz="2400" b="1" dirty="0" err="1"/>
              <a:t>capturar</a:t>
            </a:r>
            <a:r>
              <a:rPr lang="en-US" sz="2400" b="1" dirty="0"/>
              <a:t> </a:t>
            </a:r>
            <a:r>
              <a:rPr lang="en-US" sz="2400" b="1" dirty="0" err="1"/>
              <a:t>significado</a:t>
            </a:r>
            <a:r>
              <a:rPr lang="en-US" sz="2400" dirty="0"/>
              <a:t>.</a:t>
            </a:r>
            <a:endParaRPr lang="es-ES_tradnl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EA2CBD-83C8-6BAD-BBDD-FE6BA7733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49416" y="3227315"/>
            <a:ext cx="11015474" cy="2821960"/>
          </a:xfrm>
          <a:prstGeom prst="roundRect">
            <a:avLst>
              <a:gd name="adj" fmla="val 676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s-ES_tradnl" sz="2400" noProof="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5659BA-EDAD-337D-6474-45F1639B2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47251"/>
              </p:ext>
            </p:extLst>
          </p:nvPr>
        </p:nvGraphicFramePr>
        <p:xfrm>
          <a:off x="1049416" y="3225154"/>
          <a:ext cx="11015474" cy="2418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3875">
                  <a:extLst>
                    <a:ext uri="{9D8B030D-6E8A-4147-A177-3AD203B41FA5}">
                      <a16:colId xmlns:a16="http://schemas.microsoft.com/office/drawing/2014/main" val="643802914"/>
                    </a:ext>
                  </a:extLst>
                </a:gridCol>
                <a:gridCol w="3028013">
                  <a:extLst>
                    <a:ext uri="{9D8B030D-6E8A-4147-A177-3AD203B41FA5}">
                      <a16:colId xmlns:a16="http://schemas.microsoft.com/office/drawing/2014/main" val="1940533079"/>
                    </a:ext>
                  </a:extLst>
                </a:gridCol>
                <a:gridCol w="1918741">
                  <a:extLst>
                    <a:ext uri="{9D8B030D-6E8A-4147-A177-3AD203B41FA5}">
                      <a16:colId xmlns:a16="http://schemas.microsoft.com/office/drawing/2014/main" val="1976919304"/>
                    </a:ext>
                  </a:extLst>
                </a:gridCol>
                <a:gridCol w="2294845">
                  <a:extLst>
                    <a:ext uri="{9D8B030D-6E8A-4147-A177-3AD203B41FA5}">
                      <a16:colId xmlns:a16="http://schemas.microsoft.com/office/drawing/2014/main" val="85303823"/>
                    </a:ext>
                  </a:extLst>
                </a:gridCol>
              </a:tblGrid>
              <a:tr h="403928">
                <a:tc>
                  <a:txBody>
                    <a:bodyPr/>
                    <a:lstStyle/>
                    <a:p>
                      <a:r>
                        <a:rPr lang="es-ES_tradnl" sz="1600" b="1" noProof="0" dirty="0" err="1">
                          <a:solidFill>
                            <a:srgbClr val="000000"/>
                          </a:solidFill>
                          <a:latin typeface="+mj-lt"/>
                        </a:rPr>
                        <a:t>Embedding</a:t>
                      </a:r>
                      <a:r>
                        <a:rPr lang="es-ES_tradnl" sz="1600" b="1" noProof="0" dirty="0">
                          <a:solidFill>
                            <a:srgbClr val="000000"/>
                          </a:solidFill>
                          <a:latin typeface="+mj-lt"/>
                        </a:rPr>
                        <a:t> modelo</a:t>
                      </a: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600" b="1" noProof="0" dirty="0">
                          <a:solidFill>
                            <a:srgbClr val="000000"/>
                          </a:solidFill>
                          <a:latin typeface="+mj-lt"/>
                        </a:rPr>
                        <a:t>Codifica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600" b="1" noProof="0" dirty="0">
                          <a:solidFill>
                            <a:srgbClr val="000000"/>
                          </a:solidFill>
                          <a:latin typeface="+mj-lt"/>
                        </a:rPr>
                        <a:t>MTEB </a:t>
                      </a:r>
                      <a:r>
                        <a:rPr lang="es-ES_tradnl" sz="1600" b="1" noProof="0" dirty="0" err="1">
                          <a:solidFill>
                            <a:srgbClr val="000000"/>
                          </a:solidFill>
                          <a:latin typeface="+mj-lt"/>
                        </a:rPr>
                        <a:t>Avg</a:t>
                      </a:r>
                      <a:r>
                        <a:rPr lang="es-ES_tradnl" sz="1600" b="1" noProof="0" dirty="0">
                          <a:solidFill>
                            <a:srgbClr val="000000"/>
                          </a:solidFill>
                          <a:latin typeface="+mj-lt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600" b="1" noProof="0" dirty="0">
                          <a:solidFill>
                            <a:srgbClr val="000000"/>
                          </a:solidFill>
                          <a:latin typeface="+mj-lt"/>
                        </a:rPr>
                        <a:t>Longitud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311905"/>
                  </a:ext>
                </a:extLst>
              </a:tr>
              <a:tr h="403928">
                <a:tc>
                  <a:txBody>
                    <a:bodyPr/>
                    <a:lstStyle/>
                    <a:p>
                      <a:r>
                        <a:rPr lang="es-ES_tradnl" sz="1400" noProof="0" dirty="0">
                          <a:solidFill>
                            <a:schemeClr val="accent2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Sbert (Sentence-Transformers)</a:t>
                      </a:r>
                      <a:endParaRPr lang="es-ES_tradnl" sz="1400" noProof="0" dirty="0">
                        <a:solidFill>
                          <a:schemeClr val="accent2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texto (hasta ~400 palabras)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400" noProof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768</a:t>
                      </a:r>
                      <a:endParaRPr lang="es-ES_tradnl" sz="1400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768439"/>
                  </a:ext>
                </a:extLst>
              </a:tr>
              <a:tr h="403928">
                <a:tc>
                  <a:txBody>
                    <a:bodyPr/>
                    <a:lstStyle/>
                    <a:p>
                      <a:r>
                        <a:rPr lang="es-ES_tradnl" sz="1400" noProof="0" dirty="0">
                          <a:solidFill>
                            <a:schemeClr val="accent2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OpenAI text-embedding-ada-002</a:t>
                      </a:r>
                      <a:endParaRPr lang="es-ES_tradnl" sz="1400" noProof="0" dirty="0">
                        <a:solidFill>
                          <a:schemeClr val="accent2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texto (hasta </a:t>
                      </a:r>
                      <a:r>
                        <a:rPr lang="es-ES_tradnl" sz="14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8191 tokens)</a:t>
                      </a:r>
                      <a:endParaRPr lang="es-ES_tradnl" sz="1400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61.0%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1536</a:t>
                      </a:r>
                      <a:endParaRPr lang="es-ES_tradnl" sz="1400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537736"/>
                  </a:ext>
                </a:extLst>
              </a:tr>
              <a:tr h="403928">
                <a:tc>
                  <a:txBody>
                    <a:bodyPr/>
                    <a:lstStyle/>
                    <a:p>
                      <a:r>
                        <a:rPr lang="es-ES_tradnl" sz="1400" noProof="0" dirty="0">
                          <a:solidFill>
                            <a:schemeClr val="accent2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OpenAI text-embedding-3-small</a:t>
                      </a:r>
                      <a:endParaRPr lang="es-ES_tradnl" sz="1400" noProof="0" dirty="0">
                        <a:solidFill>
                          <a:schemeClr val="accent2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texto (hasta 8191 tokens)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62.3%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512, 1536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256682"/>
                  </a:ext>
                </a:extLst>
              </a:tr>
              <a:tr h="398394">
                <a:tc>
                  <a:txBody>
                    <a:bodyPr/>
                    <a:lstStyle/>
                    <a:p>
                      <a:r>
                        <a:rPr lang="es-ES_tradnl" sz="1400" noProof="0" dirty="0">
                          <a:solidFill>
                            <a:schemeClr val="accent2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OpenAI text-embedding-3-large</a:t>
                      </a:r>
                      <a:endParaRPr lang="es-ES_tradnl" sz="1400" noProof="0" dirty="0">
                        <a:solidFill>
                          <a:schemeClr val="accent2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texto (hasta 8191 tokens)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64.6%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256, 1024, 3072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267846"/>
                  </a:ext>
                </a:extLst>
              </a:tr>
              <a:tr h="403928">
                <a:tc>
                  <a:txBody>
                    <a:bodyPr/>
                    <a:lstStyle/>
                    <a:p>
                      <a:r>
                        <a:rPr lang="es-ES_tradnl" sz="1400" noProof="0" dirty="0">
                          <a:solidFill>
                            <a:schemeClr val="accent2"/>
                          </a:solidFill>
                          <a:hlinkClick r:id="rId6"/>
                        </a:rPr>
                        <a:t>Azure AI Vision</a:t>
                      </a:r>
                      <a:endParaRPr lang="es-ES_tradnl" sz="1400" noProof="0" dirty="0">
                        <a:solidFill>
                          <a:schemeClr val="accent2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imágenes o texto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400" noProof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1024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43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13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0D652-4E58-3E7C-3694-17B0148D3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BCCD-B155-BEA2-87F4-5C9AC5FF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14" y="294024"/>
            <a:ext cx="10913982" cy="1325563"/>
          </a:xfrm>
        </p:spPr>
        <p:txBody>
          <a:bodyPr/>
          <a:lstStyle/>
          <a:p>
            <a:r>
              <a:rPr lang="en-US" dirty="0"/>
              <a:t>Los embeddings </a:t>
            </a:r>
            <a:r>
              <a:rPr lang="en-US" dirty="0" err="1"/>
              <a:t>vectoriales</a:t>
            </a:r>
            <a:r>
              <a:rPr lang="en-US" dirty="0"/>
              <a:t> </a:t>
            </a:r>
            <a:r>
              <a:rPr lang="en-US" dirty="0" err="1"/>
              <a:t>varían</a:t>
            </a:r>
            <a:r>
              <a:rPr lang="en-US" dirty="0"/>
              <a:t> entre </a:t>
            </a:r>
            <a:r>
              <a:rPr lang="en-US" dirty="0" err="1"/>
              <a:t>modelos</a:t>
            </a:r>
            <a:endParaRPr lang="es-ES_tradnl" noProof="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7304FF-EBD2-9803-E4CB-563B89543615}"/>
              </a:ext>
            </a:extLst>
          </p:cNvPr>
          <p:cNvGrpSpPr/>
          <p:nvPr/>
        </p:nvGrpSpPr>
        <p:grpSpPr>
          <a:xfrm>
            <a:off x="2819862" y="2545120"/>
            <a:ext cx="3325001" cy="4148007"/>
            <a:chOff x="4968607" y="2516722"/>
            <a:chExt cx="3325001" cy="41480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83A100-3E38-6775-A228-57196924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41" t="6339"/>
            <a:stretch/>
          </p:blipFill>
          <p:spPr>
            <a:xfrm>
              <a:off x="4968607" y="4227328"/>
              <a:ext cx="3205090" cy="2437401"/>
            </a:xfrm>
            <a:prstGeom prst="rect">
              <a:avLst/>
            </a:prstGeom>
          </p:spPr>
        </p:pic>
        <p:sp>
          <p:nvSpPr>
            <p:cNvPr id="9" name="Content Placeholder 4">
              <a:extLst>
                <a:ext uri="{FF2B5EF4-FFF2-40B4-BE49-F238E27FC236}">
                  <a16:creationId xmlns:a16="http://schemas.microsoft.com/office/drawing/2014/main" id="{278B7171-6416-285A-6728-B2FDB9739493}"/>
                </a:ext>
              </a:extLst>
            </p:cNvPr>
            <p:cNvSpPr txBox="1">
              <a:spLocks/>
            </p:cNvSpPr>
            <p:nvPr/>
          </p:nvSpPr>
          <p:spPr>
            <a:xfrm>
              <a:off x="5017009" y="2516722"/>
              <a:ext cx="3276599" cy="353807"/>
            </a:xfrm>
            <a:prstGeom prst="rect">
              <a:avLst/>
            </a:prstGeom>
          </p:spPr>
          <p:txBody>
            <a:bodyPr wrap="square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s-ES_tradnl" sz="2000" b="1" noProof="0">
                  <a:solidFill>
                    <a:schemeClr val="accent6">
                      <a:lumMod val="75000"/>
                    </a:schemeClr>
                  </a:solidFill>
                </a:rPr>
                <a:t>text-embedding-ada-002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D7B17E-B6AA-F294-09BA-EDA6FDA293CD}"/>
                </a:ext>
              </a:extLst>
            </p:cNvPr>
            <p:cNvSpPr txBox="1"/>
            <p:nvPr/>
          </p:nvSpPr>
          <p:spPr>
            <a:xfrm>
              <a:off x="5109092" y="3173884"/>
              <a:ext cx="301415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[-0.00449855113402009,</a:t>
              </a:r>
            </a:p>
            <a:p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-0.006737332791090012,</a:t>
              </a:r>
            </a:p>
            <a:p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-0.002418933203443885,</a:t>
              </a:r>
            </a:p>
            <a:p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-0.018148120492696762, </a:t>
              </a:r>
              <a:r>
                <a:rPr lang="es-ES_tradnl" sz="1400" noProof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0F3AC2-824A-F7FD-CA61-3E51470B9297}"/>
                </a:ext>
              </a:extLst>
            </p:cNvPr>
            <p:cNvSpPr txBox="1"/>
            <p:nvPr/>
          </p:nvSpPr>
          <p:spPr>
            <a:xfrm>
              <a:off x="5109092" y="2881678"/>
              <a:ext cx="30141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1536 dimensiones</a:t>
              </a:r>
              <a:endParaRPr lang="es-ES_tradnl" sz="1400" noProof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82A73CF-1C3E-0353-C65C-4FF68616AFB9}"/>
              </a:ext>
            </a:extLst>
          </p:cNvPr>
          <p:cNvGrpSpPr/>
          <p:nvPr/>
        </p:nvGrpSpPr>
        <p:grpSpPr>
          <a:xfrm>
            <a:off x="6364293" y="2545120"/>
            <a:ext cx="3454123" cy="4184959"/>
            <a:chOff x="8513038" y="2516722"/>
            <a:chExt cx="3454123" cy="4184959"/>
          </a:xfrm>
        </p:grpSpPr>
        <p:sp>
          <p:nvSpPr>
            <p:cNvPr id="10" name="Content Placeholder 4">
              <a:extLst>
                <a:ext uri="{FF2B5EF4-FFF2-40B4-BE49-F238E27FC236}">
                  <a16:creationId xmlns:a16="http://schemas.microsoft.com/office/drawing/2014/main" id="{F800A09E-A2DB-CD09-9346-D4534C5DD01F}"/>
                </a:ext>
              </a:extLst>
            </p:cNvPr>
            <p:cNvSpPr txBox="1">
              <a:spLocks/>
            </p:cNvSpPr>
            <p:nvPr/>
          </p:nvSpPr>
          <p:spPr>
            <a:xfrm>
              <a:off x="8686799" y="2516722"/>
              <a:ext cx="3276599" cy="353807"/>
            </a:xfrm>
            <a:prstGeom prst="rect">
              <a:avLst/>
            </a:prstGeom>
          </p:spPr>
          <p:txBody>
            <a:bodyPr wrap="square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1200"/>
                </a:spcBef>
                <a:buFont typeface="Arial" panose="020B0604020202020204" pitchFamily="34" charset="0"/>
                <a:buNone/>
              </a:pPr>
              <a:r>
                <a:rPr lang="es-ES_tradnl" sz="2000" b="1" noProof="0">
                  <a:solidFill>
                    <a:schemeClr val="accent6">
                      <a:lumMod val="75000"/>
                    </a:schemeClr>
                  </a:solidFill>
                </a:rPr>
                <a:t>text-embedding-3-small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C778E9-A42A-37D6-E030-3E5C540EDACA}"/>
                </a:ext>
              </a:extLst>
            </p:cNvPr>
            <p:cNvSpPr txBox="1"/>
            <p:nvPr/>
          </p:nvSpPr>
          <p:spPr>
            <a:xfrm>
              <a:off x="8791467" y="3173884"/>
              <a:ext cx="3175694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[0.04379640519618988, </a:t>
              </a:r>
            </a:p>
            <a:p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-0.03982372209429741, 0.044741131365299225, 0.02169230207800865, ...]</a:t>
              </a:r>
              <a:endParaRPr lang="es-ES_tradnl" sz="1400" noProof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973991-152F-AE2E-DF17-3F2AB73EB70D}"/>
                </a:ext>
              </a:extLst>
            </p:cNvPr>
            <p:cNvSpPr txBox="1"/>
            <p:nvPr/>
          </p:nvSpPr>
          <p:spPr>
            <a:xfrm>
              <a:off x="8791467" y="2881678"/>
              <a:ext cx="30141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400" b="0" i="0" noProof="0">
                  <a:solidFill>
                    <a:schemeClr val="accent6">
                      <a:lumMod val="75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1536 dimensiones</a:t>
              </a:r>
              <a:endParaRPr lang="es-ES_tradnl" sz="1400" noProof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F3226D3-5045-E70A-0868-B6F0FD42D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00" t="5204"/>
            <a:stretch/>
          </p:blipFill>
          <p:spPr>
            <a:xfrm>
              <a:off x="8513038" y="4227328"/>
              <a:ext cx="3292579" cy="2474353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F52507-C7D9-4D84-A13D-44AB29E210E0}"/>
              </a:ext>
            </a:extLst>
          </p:cNvPr>
          <p:cNvGrpSpPr/>
          <p:nvPr/>
        </p:nvGrpSpPr>
        <p:grpSpPr>
          <a:xfrm>
            <a:off x="3786453" y="1608908"/>
            <a:ext cx="1032529" cy="713718"/>
            <a:chOff x="5935198" y="1580510"/>
            <a:chExt cx="1032529" cy="7137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360836-2A80-AC5A-F502-059B06454A44}"/>
                </a:ext>
              </a:extLst>
            </p:cNvPr>
            <p:cNvSpPr txBox="1"/>
            <p:nvPr/>
          </p:nvSpPr>
          <p:spPr>
            <a:xfrm>
              <a:off x="5935198" y="1580510"/>
              <a:ext cx="1032529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es-ES_tradnl" sz="1800" noProof="0"/>
                <a:t>"</a:t>
              </a:r>
              <a:r>
                <a:rPr lang="es-ES_tradnl" sz="1800" noProof="0" err="1"/>
                <a:t>queen</a:t>
              </a:r>
              <a:r>
                <a:rPr lang="es-ES_tradnl" sz="1800" noProof="0"/>
                <a:t>" </a:t>
              </a:r>
              <a:endParaRPr lang="es-ES_tradnl" noProof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08521E-F9AF-8D94-9315-CFE2A2D8F2C2}"/>
                </a:ext>
              </a:extLst>
            </p:cNvPr>
            <p:cNvCxnSpPr>
              <a:cxnSpLocks/>
            </p:cNvCxnSpPr>
            <p:nvPr/>
          </p:nvCxnSpPr>
          <p:spPr>
            <a:xfrm>
              <a:off x="6416406" y="2021565"/>
              <a:ext cx="0" cy="272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43469D-A0B3-1589-95EF-CDD20F112C4E}"/>
              </a:ext>
            </a:extLst>
          </p:cNvPr>
          <p:cNvGrpSpPr/>
          <p:nvPr/>
        </p:nvGrpSpPr>
        <p:grpSpPr>
          <a:xfrm>
            <a:off x="7494317" y="1617421"/>
            <a:ext cx="1032529" cy="713718"/>
            <a:chOff x="5935198" y="1580510"/>
            <a:chExt cx="1032529" cy="71371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705BEF-E18E-3C26-2DE2-D70266ECB407}"/>
                </a:ext>
              </a:extLst>
            </p:cNvPr>
            <p:cNvSpPr txBox="1"/>
            <p:nvPr/>
          </p:nvSpPr>
          <p:spPr>
            <a:xfrm>
              <a:off x="5935198" y="1580510"/>
              <a:ext cx="1032529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r>
                <a:rPr lang="es-ES_tradnl" sz="1800" noProof="0"/>
                <a:t>"</a:t>
              </a:r>
              <a:r>
                <a:rPr lang="es-ES_tradnl" sz="1800" noProof="0" err="1"/>
                <a:t>queen</a:t>
              </a:r>
              <a:r>
                <a:rPr lang="es-ES_tradnl" sz="1800" noProof="0"/>
                <a:t>" </a:t>
              </a:r>
              <a:endParaRPr lang="es-ES_tradnl" noProof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CD91843-4D0A-4CBD-3BDB-953A6D3A8281}"/>
                </a:ext>
              </a:extLst>
            </p:cNvPr>
            <p:cNvCxnSpPr>
              <a:cxnSpLocks/>
            </p:cNvCxnSpPr>
            <p:nvPr/>
          </p:nvCxnSpPr>
          <p:spPr>
            <a:xfrm>
              <a:off x="6416406" y="2021565"/>
              <a:ext cx="0" cy="272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958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3D6B3-6201-0468-6061-56C51CABA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67CA-CF45-A01E-6273-29948385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medimos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tan </a:t>
            </a:r>
            <a:r>
              <a:rPr lang="en-US" dirty="0" err="1"/>
              <a:t>parecidos</a:t>
            </a:r>
            <a:r>
              <a:rPr lang="en-US" dirty="0"/>
              <a:t> son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634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C316B-D085-4B7C-8878-775BE9923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76B9-AC70-1932-4CDE-9ADD9790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medimos</a:t>
            </a:r>
            <a:r>
              <a:rPr lang="en-US" dirty="0"/>
              <a:t> </a:t>
            </a:r>
            <a:r>
              <a:rPr lang="en-US" dirty="0" err="1"/>
              <a:t>similitud</a:t>
            </a:r>
            <a:endParaRPr lang="es-ES_tradnl" noProof="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24C7D101-E87C-1B97-5A63-D5FB3CA265BB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s-ES_tradnl" sz="2000" noProof="0" dirty="0">
                <a:latin typeface="Aptos" panose="020B0004020202020204" pitchFamily="34" charset="0"/>
              </a:rPr>
              <a:t>Generamos embeddings para poder calcular la similitud entre las entradas. La medida de distancia más común es la similitud del coseno (</a:t>
            </a:r>
            <a:r>
              <a:rPr lang="es-ES_tradnl" sz="2000" noProof="0" dirty="0" err="1">
                <a:latin typeface="Aptos" panose="020B0004020202020204" pitchFamily="34" charset="0"/>
              </a:rPr>
              <a:t>cosine</a:t>
            </a:r>
            <a:r>
              <a:rPr lang="es-ES_tradnl" sz="2000" noProof="0" dirty="0">
                <a:latin typeface="Aptos" panose="020B0004020202020204" pitchFamily="34" charset="0"/>
              </a:rPr>
              <a:t> </a:t>
            </a:r>
            <a:r>
              <a:rPr lang="es-ES_tradnl" sz="2000" noProof="0" dirty="0" err="1">
                <a:latin typeface="Aptos" panose="020B0004020202020204" pitchFamily="34" charset="0"/>
              </a:rPr>
              <a:t>similiarity</a:t>
            </a:r>
            <a:r>
              <a:rPr lang="es-ES_tradnl" sz="2000" noProof="0" dirty="0">
                <a:latin typeface="Aptos" panose="020B0004020202020204" pitchFamily="34" charset="0"/>
              </a:rPr>
              <a:t>).</a:t>
            </a:r>
            <a:endParaRPr lang="es-ES_tradnl" sz="2000" noProof="0" dirty="0">
              <a:latin typeface="Aptos" panose="020B0004020202020204" pitchFamily="34" charset="0"/>
              <a:cs typeface="Segoe U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1459A-F01C-8459-D2F9-A49DCFA6F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48352" y="2812857"/>
            <a:ext cx="5755368" cy="3202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_tradnl" sz="2000" noProof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B015F-DB7C-5F8F-E6C3-6598C1BC528E}"/>
              </a:ext>
            </a:extLst>
          </p:cNvPr>
          <p:cNvSpPr txBox="1"/>
          <p:nvPr/>
        </p:nvSpPr>
        <p:spPr>
          <a:xfrm>
            <a:off x="1291917" y="3060703"/>
            <a:ext cx="5529506" cy="25666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sz="2000" b="0" noProof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cosine_similarity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endParaRPr lang="es-ES_tradnl" sz="20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0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dot_product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zip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0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magnitude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s-ES_tradnl" sz="2000" b="0" noProof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*</a:t>
            </a:r>
          </a:p>
          <a:p>
            <a:pPr>
              <a:lnSpc>
                <a:spcPts val="2025"/>
              </a:lnSpc>
              <a:buNone/>
            </a:pPr>
            <a:r>
              <a:rPr lang="es-ES_tradnl" sz="20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000" b="0" noProof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s-ES_tradnl" sz="2000" b="0" noProof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v2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])) ** </a:t>
            </a:r>
            <a:r>
              <a:rPr lang="es-ES_tradnl" sz="2000" b="0" noProof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</a:p>
          <a:p>
            <a:pPr>
              <a:lnSpc>
                <a:spcPts val="2025"/>
              </a:lnSpc>
              <a:buNone/>
            </a:pPr>
            <a:endParaRPr lang="es-ES_tradnl" sz="2000" noProof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0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0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dot_product</a:t>
            </a:r>
            <a:r>
              <a:rPr lang="es-ES_tradnl" sz="20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/ </a:t>
            </a:r>
            <a:r>
              <a:rPr lang="es-ES_tradnl" sz="20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magnitude</a:t>
            </a:r>
            <a:endParaRPr lang="es-ES_tradnl" sz="20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" name="Picture 2" descr="Diagram on a three-dimensional space">
            <a:extLst>
              <a:ext uri="{FF2B5EF4-FFF2-40B4-BE49-F238E27FC236}">
                <a16:creationId xmlns:a16="http://schemas.microsoft.com/office/drawing/2014/main" id="{EC4E0640-8F7C-6F53-7164-0E5F99DD3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"/>
          <a:stretch/>
        </p:blipFill>
        <p:spPr bwMode="auto">
          <a:xfrm>
            <a:off x="7277119" y="2525665"/>
            <a:ext cx="3931147" cy="365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BEE0EF-5384-EEF8-22FE-93EC3B31F384}"/>
              </a:ext>
            </a:extLst>
          </p:cNvPr>
          <p:cNvSpPr txBox="1">
            <a:spLocks/>
          </p:cNvSpPr>
          <p:nvPr/>
        </p:nvSpPr>
        <p:spPr>
          <a:xfrm>
            <a:off x="1148352" y="6141676"/>
            <a:ext cx="5508480" cy="4278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noProof="0"/>
              <a:t>Notebook: </a:t>
            </a:r>
            <a:r>
              <a:rPr lang="es-ES_tradnl" sz="2000" noProof="0">
                <a:hlinkClick r:id="rId4"/>
              </a:rPr>
              <a:t>similarity.ipynb</a:t>
            </a:r>
            <a:endParaRPr lang="es-ES_tradnl" sz="2000" noProof="0"/>
          </a:p>
        </p:txBody>
      </p:sp>
    </p:spTree>
    <p:extLst>
      <p:ext uri="{BB962C8B-B14F-4D97-AF65-F5344CB8AC3E}">
        <p14:creationId xmlns:p14="http://schemas.microsoft.com/office/powerpoint/2010/main" val="14256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D6E9-03AA-ABCB-3C09-AC0E6AB89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varía</a:t>
            </a:r>
            <a:r>
              <a:rPr lang="en-US" dirty="0"/>
              <a:t> entre </a:t>
            </a:r>
            <a:r>
              <a:rPr lang="en-US" dirty="0" err="1"/>
              <a:t>modelos</a:t>
            </a:r>
            <a:endParaRPr lang="es-ES_tradnl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81B40-9ED2-8192-E045-4460E280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66"/>
          <a:stretch/>
        </p:blipFill>
        <p:spPr>
          <a:xfrm>
            <a:off x="921401" y="2981451"/>
            <a:ext cx="3506114" cy="3205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CD17A-FD41-CAB7-D155-88D00714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53"/>
          <a:stretch/>
        </p:blipFill>
        <p:spPr>
          <a:xfrm>
            <a:off x="6673915" y="3066300"/>
            <a:ext cx="3405734" cy="3101982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7175EFE-249A-BC0B-C1EF-46F09385C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231635"/>
              </p:ext>
            </p:extLst>
          </p:nvPr>
        </p:nvGraphicFramePr>
        <p:xfrm>
          <a:off x="4626129" y="2981451"/>
          <a:ext cx="1849581" cy="3352800"/>
        </p:xfrm>
        <a:graphic>
          <a:graphicData uri="http://schemas.openxmlformats.org/drawingml/2006/table">
            <a:tbl>
              <a:tblPr/>
              <a:tblGrid>
                <a:gridCol w="925228">
                  <a:extLst>
                    <a:ext uri="{9D8B030D-6E8A-4147-A177-3AD203B41FA5}">
                      <a16:colId xmlns:a16="http://schemas.microsoft.com/office/drawing/2014/main" val="1195632602"/>
                    </a:ext>
                  </a:extLst>
                </a:gridCol>
                <a:gridCol w="924353">
                  <a:extLst>
                    <a:ext uri="{9D8B030D-6E8A-4147-A177-3AD203B41FA5}">
                      <a16:colId xmlns:a16="http://schemas.microsoft.com/office/drawing/2014/main" val="12040401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dirty="0">
                          <a:effectLst/>
                        </a:rPr>
                        <a:t>palabra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>
                          <a:effectLst/>
                        </a:rPr>
                        <a:t>coseno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369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dirty="0" err="1"/>
                        <a:t>dog</a:t>
                      </a:r>
                      <a:endParaRPr lang="es-ES_tradnl" sz="1400" noProof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1.0000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383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/>
                        <a:t>animal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0.8855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516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god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0.8660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21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cat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0.8635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608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fish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0.8566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293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bird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0.8555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712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diet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0.8530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48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horse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0.8521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929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drug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0.8506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81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gun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 dirty="0"/>
                        <a:t>0.8494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53784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7D388EF-2930-C137-CF3D-F016C4933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3019"/>
              </p:ext>
            </p:extLst>
          </p:nvPr>
        </p:nvGraphicFramePr>
        <p:xfrm>
          <a:off x="10277854" y="2981451"/>
          <a:ext cx="1685544" cy="3352800"/>
        </p:xfrm>
        <a:graphic>
          <a:graphicData uri="http://schemas.openxmlformats.org/drawingml/2006/table">
            <a:tbl>
              <a:tblPr/>
              <a:tblGrid>
                <a:gridCol w="842772">
                  <a:extLst>
                    <a:ext uri="{9D8B030D-6E8A-4147-A177-3AD203B41FA5}">
                      <a16:colId xmlns:a16="http://schemas.microsoft.com/office/drawing/2014/main" val="4068252583"/>
                    </a:ext>
                  </a:extLst>
                </a:gridCol>
                <a:gridCol w="842772">
                  <a:extLst>
                    <a:ext uri="{9D8B030D-6E8A-4147-A177-3AD203B41FA5}">
                      <a16:colId xmlns:a16="http://schemas.microsoft.com/office/drawing/2014/main" val="1913659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>
                          <a:effectLst/>
                        </a:rPr>
                        <a:t>palabra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>
                          <a:effectLst/>
                        </a:rPr>
                        <a:t>coseno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183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dog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1.0000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0860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/>
                        <a:t>animal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0.6619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223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cat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0.6502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478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/>
                        <a:t>car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0.6185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167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horse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0.5927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350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boat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0.5737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4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/>
                        <a:t>dad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0.5654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328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/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0.5440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562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girl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0.5431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884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man</a:t>
                      </a:r>
                      <a:endParaRPr lang="es-ES_tradnl" sz="1400" noProof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0.5410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817876"/>
                  </a:ext>
                </a:extLst>
              </a:tr>
            </a:tbl>
          </a:graphicData>
        </a:graphic>
      </p:graphicFrame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65D5C4A-6740-2E76-09D0-3CCF8DC8C563}"/>
              </a:ext>
            </a:extLst>
          </p:cNvPr>
          <p:cNvSpPr txBox="1">
            <a:spLocks/>
          </p:cNvSpPr>
          <p:nvPr/>
        </p:nvSpPr>
        <p:spPr>
          <a:xfrm>
            <a:off x="1593416" y="2257542"/>
            <a:ext cx="4502583" cy="353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b="1" noProof="0">
                <a:solidFill>
                  <a:schemeClr val="accent6">
                    <a:lumMod val="75000"/>
                  </a:schemeClr>
                </a:solidFill>
              </a:rPr>
              <a:t>text-embedding-ada-002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108A15AE-1116-FDA8-4F8E-0EDFB0F06799}"/>
              </a:ext>
            </a:extLst>
          </p:cNvPr>
          <p:cNvSpPr txBox="1">
            <a:spLocks/>
          </p:cNvSpPr>
          <p:nvPr/>
        </p:nvSpPr>
        <p:spPr>
          <a:xfrm>
            <a:off x="7095744" y="2248157"/>
            <a:ext cx="4398264" cy="353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b="1" noProof="0">
                <a:solidFill>
                  <a:schemeClr val="accent6">
                    <a:lumMod val="75000"/>
                  </a:schemeClr>
                </a:solidFill>
              </a:rPr>
              <a:t>text-embedding-3-large (256)</a:t>
            </a:r>
          </a:p>
        </p:txBody>
      </p:sp>
    </p:spTree>
    <p:extLst>
      <p:ext uri="{BB962C8B-B14F-4D97-AF65-F5344CB8AC3E}">
        <p14:creationId xmlns:p14="http://schemas.microsoft.com/office/powerpoint/2010/main" val="660688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A4ECC-BCD7-330D-9F3F-6C8CC3BEC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4CB3-5F24-2DFE-D3CC-AC4D5429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valores</a:t>
            </a:r>
            <a:r>
              <a:rPr lang="en-US" dirty="0"/>
              <a:t> también </a:t>
            </a:r>
            <a:r>
              <a:rPr lang="en-US" dirty="0" err="1"/>
              <a:t>cambian</a:t>
            </a:r>
            <a:endParaRPr lang="es-ES_tradnl" noProof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D514BC0-AFCC-3CCB-B6BE-F1D6D9C86F5B}"/>
              </a:ext>
            </a:extLst>
          </p:cNvPr>
          <p:cNvSpPr txBox="1">
            <a:spLocks/>
          </p:cNvSpPr>
          <p:nvPr/>
        </p:nvSpPr>
        <p:spPr>
          <a:xfrm>
            <a:off x="1130120" y="1738842"/>
            <a:ext cx="8786275" cy="353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noProof="0"/>
              <a:t>Similitud del coseno de ”perro" con 500 palabras más en dos modelos.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06E9CB8-FE06-6F4F-A8CE-ECC740F4AAC7}"/>
              </a:ext>
            </a:extLst>
          </p:cNvPr>
          <p:cNvSpPr txBox="1">
            <a:spLocks/>
          </p:cNvSpPr>
          <p:nvPr/>
        </p:nvSpPr>
        <p:spPr>
          <a:xfrm>
            <a:off x="1593416" y="2257542"/>
            <a:ext cx="4502583" cy="353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b="1" noProof="0">
                <a:solidFill>
                  <a:schemeClr val="accent6">
                    <a:lumMod val="75000"/>
                  </a:schemeClr>
                </a:solidFill>
              </a:rPr>
              <a:t>text-embedding-ada-002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2212D77-4DFD-AABB-EFDA-43243C7A9DE0}"/>
              </a:ext>
            </a:extLst>
          </p:cNvPr>
          <p:cNvSpPr txBox="1">
            <a:spLocks/>
          </p:cNvSpPr>
          <p:nvPr/>
        </p:nvSpPr>
        <p:spPr>
          <a:xfrm>
            <a:off x="7095744" y="2248157"/>
            <a:ext cx="4398264" cy="353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s-ES_tradnl" sz="2000" b="1" noProof="0">
                <a:solidFill>
                  <a:schemeClr val="accent6">
                    <a:lumMod val="75000"/>
                  </a:schemeClr>
                </a:solidFill>
              </a:rPr>
              <a:t>text-embedding-3-large (256)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251C31-D9DF-098F-DB40-BBAC28F5E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01" y="2776242"/>
            <a:ext cx="4666412" cy="353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81EC62-109A-1F15-CB6B-09850FF2D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96" y="2776242"/>
            <a:ext cx="4666412" cy="353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7609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8C298-07DB-B26B-C970-DB1210918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A988-8434-E792-72A4-CAECD1D4F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Ejemplos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similitud</a:t>
            </a:r>
            <a:endParaRPr lang="es-ES_tradnl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BBCA4-C343-2590-2AAD-28D295D14750}"/>
              </a:ext>
            </a:extLst>
          </p:cNvPr>
          <p:cNvSpPr txBox="1"/>
          <p:nvPr/>
        </p:nvSpPr>
        <p:spPr>
          <a:xfrm>
            <a:off x="1346454" y="1753936"/>
            <a:ext cx="4562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Sistema de </a:t>
            </a:r>
            <a:r>
              <a:rPr lang="en-US" sz="2000" err="1"/>
              <a:t>recomendación</a:t>
            </a:r>
            <a:r>
              <a:rPr lang="en-US" sz="2000"/>
              <a:t>:</a:t>
            </a:r>
            <a:endParaRPr lang="es-ES_tradnl" sz="1000" noProof="0"/>
          </a:p>
        </p:txBody>
      </p:sp>
      <p:pic>
        <p:nvPicPr>
          <p:cNvPr id="53250" name="Picture 2" descr="Architecture diagram of the solution">
            <a:extLst>
              <a:ext uri="{FF2B5EF4-FFF2-40B4-BE49-F238E27FC236}">
                <a16:creationId xmlns:a16="http://schemas.microsoft.com/office/drawing/2014/main" id="{5A0EE391-089E-488F-24BB-EC510850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1" y="4598440"/>
            <a:ext cx="5376672" cy="171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B8004-F9FE-531C-6BA5-665F5F1FD7F1}"/>
              </a:ext>
            </a:extLst>
          </p:cNvPr>
          <p:cNvSpPr txBox="1"/>
          <p:nvPr/>
        </p:nvSpPr>
        <p:spPr>
          <a:xfrm>
            <a:off x="1236726" y="6386351"/>
            <a:ext cx="6288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noProof="0">
                <a:hlinkClick r:id="rId3"/>
              </a:rPr>
              <a:t>https://www.redpanda.com/blog/fraud-detection-pipeline-redpanda-pinecone</a:t>
            </a:r>
            <a:endParaRPr lang="es-ES_tradnl" sz="1400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23513-8664-C840-307B-8F96CCBE8692}"/>
              </a:ext>
            </a:extLst>
          </p:cNvPr>
          <p:cNvSpPr txBox="1"/>
          <p:nvPr/>
        </p:nvSpPr>
        <p:spPr>
          <a:xfrm>
            <a:off x="1346454" y="4273882"/>
            <a:ext cx="6131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noProof="0"/>
              <a:t>Detección de fraude: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D27B68-68AC-A19E-D4DE-8EB966122610}"/>
              </a:ext>
            </a:extLst>
          </p:cNvPr>
          <p:cNvSpPr txBox="1"/>
          <p:nvPr/>
        </p:nvSpPr>
        <p:spPr>
          <a:xfrm>
            <a:off x="1346454" y="3441963"/>
            <a:ext cx="105498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noProof="0">
                <a:hlinkClick r:id="rId4"/>
              </a:rPr>
              <a:t>https://learn.microsoft.com/azure/postgresql/flexible-server/generative-ai-recommendation-system</a:t>
            </a:r>
            <a:endParaRPr lang="es-ES_tradnl" sz="1400" noProof="0"/>
          </a:p>
        </p:txBody>
      </p:sp>
      <p:pic>
        <p:nvPicPr>
          <p:cNvPr id="15" name="Picture 1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D64A041E-F340-301D-6AB9-D2B6C437C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65" y="2170354"/>
            <a:ext cx="6128347" cy="12037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225BBB-84D7-F9F8-C4DB-0D17B4A8E077}"/>
              </a:ext>
            </a:extLst>
          </p:cNvPr>
          <p:cNvSpPr/>
          <p:nvPr/>
        </p:nvSpPr>
        <p:spPr>
          <a:xfrm>
            <a:off x="1157496" y="1671640"/>
            <a:ext cx="8306544" cy="2223704"/>
          </a:xfrm>
          <a:prstGeom prst="roundRect">
            <a:avLst>
              <a:gd name="adj" fmla="val 550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5361774-B971-41C2-1B94-D476CA1280A1}"/>
              </a:ext>
            </a:extLst>
          </p:cNvPr>
          <p:cNvSpPr/>
          <p:nvPr/>
        </p:nvSpPr>
        <p:spPr>
          <a:xfrm>
            <a:off x="1157496" y="4125598"/>
            <a:ext cx="8306544" cy="2640962"/>
          </a:xfrm>
          <a:prstGeom prst="roundRect">
            <a:avLst>
              <a:gd name="adj" fmla="val 5508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368392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89F27-B75C-8810-5A61-6C437862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655A-A306-09DA-F546-F2074BAD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encontramos</a:t>
            </a:r>
            <a:r>
              <a:rPr lang="en-US" dirty="0"/>
              <a:t> lo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parecido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05672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626B-1396-12AB-4226-9B7141D5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1A1F40-324E-C413-97EE-48B9AF629DFA}"/>
              </a:ext>
            </a:extLst>
          </p:cNvPr>
          <p:cNvSpPr/>
          <p:nvPr/>
        </p:nvSpPr>
        <p:spPr>
          <a:xfrm>
            <a:off x="470780" y="1484768"/>
            <a:ext cx="6554709" cy="5540721"/>
          </a:xfrm>
          <a:prstGeom prst="roundRect">
            <a:avLst>
              <a:gd name="adj" fmla="val 21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0605B6-8C41-2644-1ACB-81925A8A00D0}"/>
              </a:ext>
            </a:extLst>
          </p:cNvPr>
          <p:cNvSpPr txBox="1">
            <a:spLocks/>
          </p:cNvSpPr>
          <p:nvPr/>
        </p:nvSpPr>
        <p:spPr>
          <a:xfrm>
            <a:off x="596349" y="1618258"/>
            <a:ext cx="6294782" cy="50873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🧠 10/7: LLMs​</a:t>
            </a:r>
          </a:p>
          <a:p>
            <a:pPr fontAlgn="base"/>
            <a:r>
              <a:rPr lang="en-US" dirty="0"/>
              <a:t>↖️ 10/8: Embeddings​ </a:t>
            </a:r>
            <a:r>
              <a:rPr lang="en-US" dirty="0" err="1"/>
              <a:t>vectoriales</a:t>
            </a:r>
            <a:endParaRPr lang="en-US" dirty="0"/>
          </a:p>
          <a:p>
            <a:pPr fontAlgn="base"/>
            <a:r>
              <a:rPr lang="en-US" dirty="0"/>
              <a:t>🖼️ 10/9: Models de Visión​</a:t>
            </a:r>
          </a:p>
          <a:p>
            <a:pPr fontAlgn="base"/>
            <a:r>
              <a:rPr lang="en-US" dirty="0"/>
              <a:t>🔍 10/14: RAG​</a:t>
            </a:r>
          </a:p>
          <a:p>
            <a:pPr fontAlgn="base"/>
            <a:r>
              <a:rPr lang="en-US" dirty="0"/>
              <a:t>🛠️ 10/15: </a:t>
            </a:r>
            <a:r>
              <a:rPr lang="en-US" dirty="0" err="1"/>
              <a:t>Salidas</a:t>
            </a:r>
            <a:r>
              <a:rPr lang="en-US" dirty="0"/>
              <a:t> </a:t>
            </a:r>
            <a:r>
              <a:rPr lang="en-US" dirty="0" err="1"/>
              <a:t>Estructuradas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🛡️ 10/16: Calidad y Seguridad​</a:t>
            </a:r>
          </a:p>
          <a:p>
            <a:pPr fontAlgn="base"/>
            <a:r>
              <a:rPr lang="en-US" dirty="0"/>
              <a:t>🛠️ 10/21: Tool calling​</a:t>
            </a:r>
          </a:p>
          <a:p>
            <a:pPr fontAlgn="base"/>
            <a:r>
              <a:rPr lang="en-US" dirty="0"/>
              <a:t>🤖 10/22: </a:t>
            </a:r>
            <a:r>
              <a:rPr lang="en-US" dirty="0" err="1"/>
              <a:t>Agentes</a:t>
            </a:r>
            <a:endParaRPr lang="en-US" dirty="0"/>
          </a:p>
          <a:p>
            <a:pPr fontAlgn="base"/>
            <a:r>
              <a:rPr lang="en-US" dirty="0"/>
              <a:t>🔗 10/23: Model Context Protocol​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DB5AE-E9DC-99D9-7040-A6EEFEE16506}"/>
              </a:ext>
            </a:extLst>
          </p:cNvPr>
          <p:cNvSpPr txBox="1"/>
          <p:nvPr/>
        </p:nvSpPr>
        <p:spPr>
          <a:xfrm>
            <a:off x="7799294" y="5896784"/>
            <a:ext cx="37011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hlinkClick r:id="rId3"/>
              </a:rPr>
              <a:t>aka</a:t>
            </a:r>
            <a:r>
              <a:rPr lang="en-US" sz="2400" dirty="0">
                <a:ea typeface="+mn-lt"/>
                <a:cs typeface="+mn-lt"/>
                <a:hlinkClick r:id="rId3"/>
              </a:rPr>
              <a:t>.ms/pythonia/recursos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31349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DBF12-6259-B4D8-E891-62DA5404E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BF35-35F8-1838-DDB4-DDC4625E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Búsqueda</a:t>
            </a:r>
            <a:r>
              <a:rPr lang="en-US"/>
              <a:t> vectorial</a:t>
            </a:r>
            <a:endParaRPr lang="es-ES_tradnl" noProof="0"/>
          </a:p>
        </p:txBody>
      </p:sp>
      <p:sp>
        <p:nvSpPr>
          <p:cNvPr id="46" name="Rectangle: Rounded Corners 7">
            <a:extLst>
              <a:ext uri="{FF2B5EF4-FFF2-40B4-BE49-F238E27FC236}">
                <a16:creationId xmlns:a16="http://schemas.microsoft.com/office/drawing/2014/main" id="{3F5B1475-C73C-6537-B4A4-2F4045DA8B12}"/>
              </a:ext>
            </a:extLst>
          </p:cNvPr>
          <p:cNvSpPr/>
          <p:nvPr/>
        </p:nvSpPr>
        <p:spPr>
          <a:xfrm>
            <a:off x="1228342" y="1603709"/>
            <a:ext cx="360000" cy="360000"/>
          </a:xfrm>
          <a:prstGeom prst="ellipse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AD918204-178C-B031-3B44-A9EE286F267D}"/>
              </a:ext>
            </a:extLst>
          </p:cNvPr>
          <p:cNvSpPr txBox="1">
            <a:spLocks/>
          </p:cNvSpPr>
          <p:nvPr/>
        </p:nvSpPr>
        <p:spPr>
          <a:xfrm>
            <a:off x="1676994" y="1573843"/>
            <a:ext cx="11109366" cy="42684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n-US" err="1"/>
              <a:t>Calcula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vector de embedding para la consulta</a:t>
            </a:r>
            <a:endParaRPr lang="es-ES_tradnl" noProof="0"/>
          </a:p>
        </p:txBody>
      </p:sp>
      <p:sp>
        <p:nvSpPr>
          <p:cNvPr id="48" name="Rectangle: Rounded Corners 7">
            <a:extLst>
              <a:ext uri="{FF2B5EF4-FFF2-40B4-BE49-F238E27FC236}">
                <a16:creationId xmlns:a16="http://schemas.microsoft.com/office/drawing/2014/main" id="{B6F13C42-1D34-2F4D-14AD-2E1811CC058E}"/>
              </a:ext>
            </a:extLst>
          </p:cNvPr>
          <p:cNvSpPr/>
          <p:nvPr/>
        </p:nvSpPr>
        <p:spPr>
          <a:xfrm>
            <a:off x="1228342" y="2110754"/>
            <a:ext cx="360000" cy="361910"/>
          </a:xfrm>
          <a:prstGeom prst="ellipse">
            <a:avLst/>
          </a:prstGeom>
          <a:gradFill>
            <a:gsLst>
              <a:gs pos="32000">
                <a:srgbClr val="C03BC4"/>
              </a:gs>
              <a:gs pos="100000">
                <a:srgbClr val="399A91"/>
              </a:gs>
              <a:gs pos="68000">
                <a:srgbClr val="0078D4"/>
              </a:gs>
              <a:gs pos="0">
                <a:srgbClr val="FF5C39"/>
              </a:gs>
            </a:gsLst>
            <a:path path="circle">
              <a:fillToRect l="100000" t="100000"/>
            </a:path>
          </a:gradFill>
          <a:ln w="25400">
            <a:noFill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tIns="36000" bIns="3600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49" name="Content Placeholder 4">
            <a:extLst>
              <a:ext uri="{FF2B5EF4-FFF2-40B4-BE49-F238E27FC236}">
                <a16:creationId xmlns:a16="http://schemas.microsoft.com/office/drawing/2014/main" id="{B57A286B-FDF9-E1C0-CC9E-6BC01DE2F26E}"/>
              </a:ext>
            </a:extLst>
          </p:cNvPr>
          <p:cNvSpPr txBox="1">
            <a:spLocks/>
          </p:cNvSpPr>
          <p:nvPr/>
        </p:nvSpPr>
        <p:spPr>
          <a:xfrm>
            <a:off x="1722714" y="2134692"/>
            <a:ext cx="11109366" cy="110563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lnSpc>
                <a:spcPct val="90000"/>
              </a:lnSpc>
              <a:buNone/>
            </a:pPr>
            <a:r>
              <a:rPr lang="en-US" sz="2000" err="1"/>
              <a:t>Encuentra</a:t>
            </a:r>
            <a:r>
              <a:rPr lang="en-US" sz="2000"/>
              <a:t> </a:t>
            </a:r>
            <a:r>
              <a:rPr lang="en-US" sz="2000" err="1"/>
              <a:t>los</a:t>
            </a:r>
            <a:r>
              <a:rPr lang="en-US" sz="2000"/>
              <a:t> K </a:t>
            </a:r>
            <a:r>
              <a:rPr lang="en-US" sz="2000" err="1"/>
              <a:t>vectores</a:t>
            </a:r>
            <a:r>
              <a:rPr lang="en-US" sz="2000"/>
              <a:t> </a:t>
            </a:r>
            <a:r>
              <a:rPr lang="en-US" sz="2000" err="1"/>
              <a:t>más</a:t>
            </a:r>
            <a:r>
              <a:rPr lang="en-US" sz="2000"/>
              <a:t> </a:t>
            </a:r>
            <a:r>
              <a:rPr lang="en-US" sz="2000" err="1"/>
              <a:t>cercanos</a:t>
            </a:r>
            <a:r>
              <a:rPr lang="en-US" sz="2000"/>
              <a:t> al vector de la consulta</a:t>
            </a:r>
          </a:p>
          <a:p>
            <a:pPr marL="14288" lvl="1" indent="0">
              <a:lnSpc>
                <a:spcPct val="90000"/>
              </a:lnSpc>
              <a:buNone/>
            </a:pPr>
            <a:r>
              <a:rPr lang="en-US" sz="1600" err="1"/>
              <a:t>Busca</a:t>
            </a:r>
            <a:r>
              <a:rPr lang="en-US" sz="1600"/>
              <a:t> de </a:t>
            </a:r>
            <a:r>
              <a:rPr lang="en-US" sz="1600" err="1"/>
              <a:t>manera</a:t>
            </a:r>
            <a:r>
              <a:rPr lang="en-US" sz="1600"/>
              <a:t> </a:t>
            </a:r>
            <a:r>
              <a:rPr lang="en-US" sz="1600" err="1"/>
              <a:t>exhaustiva</a:t>
            </a:r>
            <a:r>
              <a:rPr lang="en-US" sz="1600"/>
              <a:t> o </a:t>
            </a:r>
            <a:r>
              <a:rPr lang="en-US" sz="1600" err="1"/>
              <a:t>utilizando</a:t>
            </a:r>
            <a:r>
              <a:rPr lang="en-US" sz="1600"/>
              <a:t> </a:t>
            </a:r>
            <a:r>
              <a:rPr lang="en-US" sz="1600" err="1"/>
              <a:t>aproximaciones</a:t>
            </a:r>
            <a:endParaRPr lang="es-ES_tradnl" sz="1800" noProof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0F739E-3423-E959-3B8C-C78DB067503C}"/>
              </a:ext>
            </a:extLst>
          </p:cNvPr>
          <p:cNvSpPr txBox="1"/>
          <p:nvPr/>
        </p:nvSpPr>
        <p:spPr>
          <a:xfrm>
            <a:off x="1408342" y="3343879"/>
            <a:ext cx="14229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 err="1"/>
              <a:t>Query</a:t>
            </a:r>
            <a:endParaRPr lang="es-ES_tradnl" sz="1600" noProof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2C7EB95-D4A9-47CF-6CD6-DA721905D669}"/>
              </a:ext>
            </a:extLst>
          </p:cNvPr>
          <p:cNvSpPr/>
          <p:nvPr/>
        </p:nvSpPr>
        <p:spPr bwMode="auto">
          <a:xfrm>
            <a:off x="2831292" y="3160419"/>
            <a:ext cx="2659568" cy="1105674"/>
          </a:xfrm>
          <a:prstGeom prst="roundRect">
            <a:avLst/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/>
            <a:r>
              <a:rPr lang="es-ES_tradnl" sz="2000" noProof="0" dirty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Calcula el vector de embedding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356BF8-2487-4E9F-CA55-DC38366EF3FA}"/>
              </a:ext>
            </a:extLst>
          </p:cNvPr>
          <p:cNvSpPr txBox="1"/>
          <p:nvPr/>
        </p:nvSpPr>
        <p:spPr>
          <a:xfrm>
            <a:off x="5490860" y="3343879"/>
            <a:ext cx="20183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 err="1"/>
              <a:t>Query</a:t>
            </a:r>
            <a:r>
              <a:rPr lang="es-ES_tradnl" sz="1600" noProof="0"/>
              <a:t> vector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3B3B5C3-4042-C229-8335-F244E1AFF540}"/>
              </a:ext>
            </a:extLst>
          </p:cNvPr>
          <p:cNvSpPr/>
          <p:nvPr/>
        </p:nvSpPr>
        <p:spPr bwMode="auto">
          <a:xfrm>
            <a:off x="7509232" y="3160419"/>
            <a:ext cx="2520176" cy="1105674"/>
          </a:xfrm>
          <a:prstGeom prst="roundRect">
            <a:avLst/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/>
            <a:r>
              <a:rPr lang="es-ES_tradnl" sz="2000" noProof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Busca en vectores existentes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8534D3-7643-5B66-CEED-D9C24B9BFC16}"/>
              </a:ext>
            </a:extLst>
          </p:cNvPr>
          <p:cNvSpPr txBox="1"/>
          <p:nvPr/>
        </p:nvSpPr>
        <p:spPr>
          <a:xfrm>
            <a:off x="9990376" y="3343879"/>
            <a:ext cx="22564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/>
              <a:t>K vectores mas cercanos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9A0EFF-E94C-EC98-B5B8-5ED7F6D6B3BC}"/>
              </a:ext>
            </a:extLst>
          </p:cNvPr>
          <p:cNvSpPr txBox="1"/>
          <p:nvPr/>
        </p:nvSpPr>
        <p:spPr>
          <a:xfrm>
            <a:off x="1476421" y="5078999"/>
            <a:ext cx="12266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/>
              <a:t>“tortuga”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0D71B3C-DB14-07DE-4757-D03A6333DAAC}"/>
              </a:ext>
            </a:extLst>
          </p:cNvPr>
          <p:cNvSpPr/>
          <p:nvPr/>
        </p:nvSpPr>
        <p:spPr bwMode="auto">
          <a:xfrm>
            <a:off x="2831292" y="4904776"/>
            <a:ext cx="2659568" cy="1105674"/>
          </a:xfrm>
          <a:prstGeom prst="roundRect">
            <a:avLst/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/>
            <a:r>
              <a:rPr lang="es-ES_tradnl" sz="2000" noProof="0" err="1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OpenAI</a:t>
            </a:r>
            <a:r>
              <a:rPr lang="es-ES_tradnl" sz="2000" noProof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 </a:t>
            </a:r>
          </a:p>
          <a:p>
            <a:pPr algn="ctr" defTabSz="811670"/>
            <a:r>
              <a:rPr lang="es-ES_tradnl" sz="2000" noProof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crea embedding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1D50F9-76E8-420A-6766-6D9466FE9F4C}"/>
              </a:ext>
            </a:extLst>
          </p:cNvPr>
          <p:cNvSpPr txBox="1"/>
          <p:nvPr/>
        </p:nvSpPr>
        <p:spPr>
          <a:xfrm>
            <a:off x="5580068" y="4832777"/>
            <a:ext cx="18399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/>
              <a:t>[-0.003335318, -0.0176891904,…]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5AB8F3A-9FF7-3080-911D-A55254CC65EF}"/>
              </a:ext>
            </a:extLst>
          </p:cNvPr>
          <p:cNvSpPr/>
          <p:nvPr/>
        </p:nvSpPr>
        <p:spPr bwMode="auto">
          <a:xfrm>
            <a:off x="7509232" y="4872172"/>
            <a:ext cx="2520176" cy="1105674"/>
          </a:xfrm>
          <a:prstGeom prst="roundRect">
            <a:avLst/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/>
            <a:r>
              <a:rPr lang="es-ES_tradnl" sz="2000" noProof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Busca en vectores existentes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4D97D3-4CE1-BE22-8EAF-67C04BA47708}"/>
              </a:ext>
            </a:extLst>
          </p:cNvPr>
          <p:cNvSpPr txBox="1"/>
          <p:nvPr/>
        </p:nvSpPr>
        <p:spPr>
          <a:xfrm>
            <a:off x="10055314" y="4832777"/>
            <a:ext cx="2256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_tradnl" sz="1600" noProof="0"/>
              <a:t>[[“culebra”, [-0.122, ..],</a:t>
            </a:r>
          </a:p>
          <a:p>
            <a:pPr algn="ctr"/>
            <a:r>
              <a:rPr lang="es-ES_tradnl" sz="1600" noProof="0"/>
              <a:t>[“sapo”, [-0.045, ..]]]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6E54BC8-1448-C2D5-2506-31DB3C17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425624" y="3708777"/>
            <a:ext cx="1405668" cy="8958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0F3381-9761-146C-8AE3-CD74F7196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21374" y="3603339"/>
            <a:ext cx="219835" cy="219834"/>
            <a:chOff x="1613419" y="2537559"/>
            <a:chExt cx="339399" cy="33939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C2A5AB7-0B46-805A-22EF-386E2AD31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15C743F-492C-4BDF-EE4B-23B0D2486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46599FB-D58F-B848-7778-4C8E8B886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0860" y="3713256"/>
            <a:ext cx="2018372" cy="0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8936445-BB86-E929-33FA-CFE0CC0CC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314" y="3603339"/>
            <a:ext cx="219835" cy="219834"/>
            <a:chOff x="1613419" y="2537559"/>
            <a:chExt cx="339399" cy="33939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2C3D932-2089-4932-F123-0D0B3B063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3909569-1DD2-69DD-C908-DDE7A9D99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AFE748A-438E-889C-F981-55E2B43B3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0029408" y="3713256"/>
            <a:ext cx="2044278" cy="0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3DAC776-99B6-48CD-7591-5FDE62994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963768" y="3603339"/>
            <a:ext cx="219835" cy="219834"/>
            <a:chOff x="1613419" y="2537559"/>
            <a:chExt cx="339399" cy="33939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24E1167-611A-1CAD-2DA0-1D12707CD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43E4BA4-7A89-161A-9119-4962C6E0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ABA63C4-61D1-69D1-7BEA-74A849F1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425624" y="5453134"/>
            <a:ext cx="1405668" cy="8958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B646DED-CA0F-BDAD-5127-C85E5D715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21374" y="5347696"/>
            <a:ext cx="219835" cy="219834"/>
            <a:chOff x="1613419" y="2537559"/>
            <a:chExt cx="339399" cy="33939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C2A1593-0BD8-5570-120F-3A1F035A3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ED79D92-5BC9-DDDE-91D6-EBA2BDE59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6187D21-6C17-A156-A472-0379A14AA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90860" y="5457613"/>
            <a:ext cx="2018372" cy="0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008B6B-0DC5-7F6C-EAF0-EA546A45B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99314" y="5347696"/>
            <a:ext cx="219835" cy="219834"/>
            <a:chOff x="1613419" y="2537559"/>
            <a:chExt cx="339399" cy="33939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6586087-2435-A923-BE91-A8EF40CD0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71CAC9A-7919-0FEB-969A-409CE0538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6521B63-41DB-AAC0-D45D-7234A64B2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029408" y="5457613"/>
            <a:ext cx="2044278" cy="0"/>
          </a:xfrm>
          <a:prstGeom prst="line">
            <a:avLst/>
          </a:prstGeom>
          <a:noFill/>
          <a:ln w="15875">
            <a:gradFill>
              <a:gsLst>
                <a:gs pos="0">
                  <a:srgbClr val="F4364C"/>
                </a:gs>
                <a:gs pos="100000">
                  <a:srgbClr val="49C5B1"/>
                </a:gs>
                <a:gs pos="80000">
                  <a:srgbClr val="0078D4"/>
                </a:gs>
                <a:gs pos="26000">
                  <a:srgbClr val="C03BC4"/>
                </a:gs>
              </a:gsLst>
              <a:lin ang="10800000" scaled="0"/>
            </a:gradFill>
            <a:headEnd type="oval" w="med" len="med"/>
            <a:tailEnd type="oval" w="lg" len="lg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45247C1-28FE-AEC4-7418-0926322F8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963768" y="5347696"/>
            <a:ext cx="219835" cy="219834"/>
            <a:chOff x="1613419" y="2537559"/>
            <a:chExt cx="339399" cy="33939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0514CC3-6AFD-2828-7093-8F56C6C9F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13419" y="2537559"/>
              <a:ext cx="339399" cy="339399"/>
            </a:xfrm>
            <a:prstGeom prst="ellips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1670">
                <a:spcBef>
                  <a:spcPts val="174"/>
                </a:spcBef>
              </a:pPr>
              <a:endParaRPr lang="es-ES_tradnl" sz="2400" noProof="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"/>
                <a:cs typeface="Segoe UI" panose="020B0502040204020203" pitchFamily="34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100F8BD-C0FB-16B0-27E6-DF89FCE09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89620" y="2618739"/>
              <a:ext cx="186999" cy="186999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>
                <a:spcBef>
                  <a:spcPts val="600"/>
                </a:spcBef>
              </a:pPr>
              <a:endParaRPr lang="es-ES_tradnl" sz="1600" noProof="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631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9FB9A-91E3-80DB-18F3-AB879443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F635-3E70-59E3-FA48-37AF74AA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vectores</a:t>
            </a:r>
            <a:endParaRPr lang="es-ES_tradnl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26317-9F3F-220D-8395-2F11644A0E54}"/>
              </a:ext>
            </a:extLst>
          </p:cNvPr>
          <p:cNvSpPr txBox="1"/>
          <p:nvPr/>
        </p:nvSpPr>
        <p:spPr>
          <a:xfrm>
            <a:off x="1228341" y="2396469"/>
            <a:ext cx="10108241" cy="3426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625"/>
              </a:lnSpc>
              <a:buNone/>
            </a:pPr>
            <a:r>
              <a:rPr lang="es-ES_tradnl" sz="2400" b="0" noProof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400" b="0" noProof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exhaustive_search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4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query_vector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4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vectors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625"/>
              </a:lnSpc>
              <a:buNone/>
            </a:pPr>
            <a:endParaRPr lang="es-ES_tradnl" sz="24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625"/>
              </a:lnSpc>
              <a:buNone/>
            </a:pP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similarities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>
              <a:lnSpc>
                <a:spcPts val="2625"/>
              </a:lnSpc>
              <a:buNone/>
            </a:pPr>
            <a:r>
              <a:rPr lang="es-ES_tradnl" sz="24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4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vector </a:t>
            </a:r>
            <a:r>
              <a:rPr lang="es-ES_tradnl" sz="24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vectors.items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>
              <a:lnSpc>
                <a:spcPts val="2625"/>
              </a:lnSpc>
              <a:buNone/>
            </a:pPr>
            <a:r>
              <a:rPr lang="es-ES_tradnl" sz="24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400" noProof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similarity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cosine_similarity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query_vector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vector)</a:t>
            </a:r>
          </a:p>
          <a:p>
            <a:pPr>
              <a:lnSpc>
                <a:spcPts val="2625"/>
              </a:lnSpc>
              <a:buNone/>
            </a:pPr>
            <a:r>
              <a:rPr lang="es-ES_tradnl" sz="24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similarities.append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_tradnl" sz="2400" noProof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similarity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ts val="2625"/>
              </a:lnSpc>
              <a:buNone/>
            </a:pPr>
            <a:endParaRPr lang="es-ES_tradnl" sz="24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625"/>
              </a:lnSpc>
              <a:buNone/>
            </a:pPr>
            <a:r>
              <a:rPr lang="es-ES_tradnl" sz="2400" noProof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similarities.sort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sz="2400" b="0" noProof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ES_tradnl" sz="2400" b="0" noProof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4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x[</a:t>
            </a:r>
            <a:r>
              <a:rPr lang="es-ES_tradnl" sz="2400" b="0" noProof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s-ES_tradnl" sz="2400" b="0" noProof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reverse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ES_tradnl" sz="2400" b="0" noProof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625"/>
              </a:lnSpc>
            </a:pPr>
            <a:r>
              <a:rPr lang="es-ES_tradnl" sz="2400" b="0" noProof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625"/>
              </a:lnSpc>
            </a:pPr>
            <a:r>
              <a:rPr lang="es-ES_tradnl" sz="2400" noProof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ES_tradnl" sz="2400" b="0" noProof="0" err="1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_tradnl" sz="2400" b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2400" b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similarities</a:t>
            </a:r>
            <a:endParaRPr lang="es-ES_tradnl" sz="2400" b="0" noProof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08F398-043E-6928-A5BF-93D41F752E9C}"/>
              </a:ext>
            </a:extLst>
          </p:cNvPr>
          <p:cNvSpPr txBox="1">
            <a:spLocks/>
          </p:cNvSpPr>
          <p:nvPr/>
        </p:nvSpPr>
        <p:spPr>
          <a:xfrm>
            <a:off x="1228341" y="5991182"/>
            <a:ext cx="10302242" cy="426848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lvl="1" indent="0">
              <a:buFont typeface="Arial" panose="020B0604020202020204" pitchFamily="34" charset="0"/>
              <a:buNone/>
            </a:pPr>
            <a:r>
              <a:rPr lang="es-ES_tradnl" noProof="0"/>
              <a:t>Notebook: </a:t>
            </a:r>
            <a:r>
              <a:rPr lang="es-ES_tradnl" noProof="0">
                <a:hlinkClick r:id="rId2"/>
              </a:rPr>
              <a:t>search.ipynb</a:t>
            </a:r>
            <a:endParaRPr lang="es-ES_tradnl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62E46-151A-E890-182E-AF25984E003C}"/>
              </a:ext>
            </a:extLst>
          </p:cNvPr>
          <p:cNvSpPr txBox="1"/>
          <p:nvPr/>
        </p:nvSpPr>
        <p:spPr>
          <a:xfrm>
            <a:off x="1131341" y="1722886"/>
            <a:ext cx="10302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 dirty="0"/>
              <a:t>Una </a:t>
            </a:r>
            <a:r>
              <a:rPr lang="es-ES_tradnl" sz="2400" i="1" noProof="0" dirty="0"/>
              <a:t>búsqueda exhaustiva </a:t>
            </a:r>
            <a:r>
              <a:rPr lang="es-ES_tradnl" sz="2400" noProof="0" dirty="0"/>
              <a:t>revisa cada vector para encontrar </a:t>
            </a:r>
            <a:r>
              <a:rPr lang="es-ES_tradnl" sz="2400" dirty="0"/>
              <a:t>al</a:t>
            </a:r>
            <a:r>
              <a:rPr lang="es-ES_tradnl" sz="2400" noProof="0" dirty="0"/>
              <a:t> más cercano.</a:t>
            </a:r>
          </a:p>
        </p:txBody>
      </p:sp>
    </p:spTree>
    <p:extLst>
      <p:ext uri="{BB962C8B-B14F-4D97-AF65-F5344CB8AC3E}">
        <p14:creationId xmlns:p14="http://schemas.microsoft.com/office/powerpoint/2010/main" val="26583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60929-DC37-715B-A1C8-9D11577A5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AAEDE-20A7-EC6C-3CD6-A0A922600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Algoritmos</a:t>
            </a:r>
            <a:r>
              <a:rPr lang="en-US" dirty="0"/>
              <a:t> para </a:t>
            </a:r>
            <a:r>
              <a:rPr lang="en-US" dirty="0" err="1"/>
              <a:t>acelerar</a:t>
            </a:r>
            <a:r>
              <a:rPr lang="en-US" dirty="0"/>
              <a:t> la </a:t>
            </a:r>
            <a:r>
              <a:rPr lang="en-US" dirty="0" err="1"/>
              <a:t>búsqueda</a:t>
            </a:r>
            <a:endParaRPr lang="es-ES_trad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2438E-34E0-9D0F-CC5D-941C3CCBA6CA}"/>
              </a:ext>
            </a:extLst>
          </p:cNvPr>
          <p:cNvSpPr txBox="1"/>
          <p:nvPr/>
        </p:nvSpPr>
        <p:spPr>
          <a:xfrm>
            <a:off x="1131341" y="1534930"/>
            <a:ext cx="10302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 dirty="0"/>
              <a:t>Existen varios </a:t>
            </a:r>
            <a:r>
              <a:rPr lang="es-ES_tradnl" sz="2400" i="1" noProof="0" dirty="0"/>
              <a:t>algoritmos de búsqueda </a:t>
            </a:r>
            <a:r>
              <a:rPr lang="en-US" sz="2400" dirty="0"/>
              <a:t>Approximate Nearest Neighbor (ANN) </a:t>
            </a:r>
            <a:r>
              <a:rPr lang="es-ES_tradnl" sz="2400" noProof="0" dirty="0"/>
              <a:t>que pueden acelerar el tiempo de búsqueda.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78D9D1F-BCDE-5ABF-22CD-F7738AE07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594816"/>
              </p:ext>
            </p:extLst>
          </p:nvPr>
        </p:nvGraphicFramePr>
        <p:xfrm>
          <a:off x="1245616" y="2389250"/>
          <a:ext cx="10074657" cy="3650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5760">
                  <a:extLst>
                    <a:ext uri="{9D8B030D-6E8A-4147-A177-3AD203B41FA5}">
                      <a16:colId xmlns:a16="http://schemas.microsoft.com/office/drawing/2014/main" val="2943213641"/>
                    </a:ext>
                  </a:extLst>
                </a:gridCol>
                <a:gridCol w="3300984">
                  <a:extLst>
                    <a:ext uri="{9D8B030D-6E8A-4147-A177-3AD203B41FA5}">
                      <a16:colId xmlns:a16="http://schemas.microsoft.com/office/drawing/2014/main" val="3327302316"/>
                    </a:ext>
                  </a:extLst>
                </a:gridCol>
                <a:gridCol w="3867913">
                  <a:extLst>
                    <a:ext uri="{9D8B030D-6E8A-4147-A177-3AD203B41FA5}">
                      <a16:colId xmlns:a16="http://schemas.microsoft.com/office/drawing/2014/main" val="2633777943"/>
                    </a:ext>
                  </a:extLst>
                </a:gridCol>
              </a:tblGrid>
              <a:tr h="578782">
                <a:tc>
                  <a:txBody>
                    <a:bodyPr/>
                    <a:lstStyle/>
                    <a:p>
                      <a:r>
                        <a:rPr lang="es-ES_tradnl" b="1" noProof="0"/>
                        <a:t>Algoritmo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="1" noProof="0"/>
                        <a:t>Python librería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b="1" noProof="0"/>
                        <a:t>Ejemplos de bases de datos soportadas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639920"/>
                  </a:ext>
                </a:extLst>
              </a:tr>
              <a:tr h="835872">
                <a:tc>
                  <a:txBody>
                    <a:bodyPr/>
                    <a:lstStyle/>
                    <a:p>
                      <a:r>
                        <a:rPr lang="es-ES_tradnl" noProof="0"/>
                        <a:t>HNSW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err="1"/>
                        <a:t>hnswlib</a:t>
                      </a:r>
                      <a:endParaRPr lang="es-ES_tradnl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noProof="0"/>
                        <a:t>PostgreSQL </a:t>
                      </a:r>
                      <a:r>
                        <a:rPr lang="es-ES_tradnl" noProof="0" err="1"/>
                        <a:t>pgvector</a:t>
                      </a:r>
                      <a:r>
                        <a:rPr lang="es-ES_tradnl" noProof="0"/>
                        <a:t> </a:t>
                      </a:r>
                      <a:r>
                        <a:rPr lang="es-ES_tradnl" noProof="0" err="1"/>
                        <a:t>extension</a:t>
                      </a:r>
                      <a:endParaRPr lang="es-ES_tradnl" noProof="0"/>
                    </a:p>
                    <a:p>
                      <a:r>
                        <a:rPr lang="es-ES_tradnl" noProof="0"/>
                        <a:t>Azure AI </a:t>
                      </a:r>
                      <a:r>
                        <a:rPr lang="es-ES_tradnl" noProof="0" err="1"/>
                        <a:t>Search</a:t>
                      </a:r>
                      <a:endParaRPr lang="es-ES_tradnl" noProof="0"/>
                    </a:p>
                    <a:p>
                      <a:r>
                        <a:rPr lang="es-ES_tradnl" noProof="0" err="1"/>
                        <a:t>Chromadb</a:t>
                      </a:r>
                      <a:endParaRPr lang="es-ES_tradnl" noProof="0"/>
                    </a:p>
                    <a:p>
                      <a:r>
                        <a:rPr lang="es-ES_tradnl" noProof="0" err="1"/>
                        <a:t>Weaviate</a:t>
                      </a:r>
                      <a:endParaRPr lang="es-ES_tradnl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574839"/>
                  </a:ext>
                </a:extLst>
              </a:tr>
              <a:tr h="835872">
                <a:tc>
                  <a:txBody>
                    <a:bodyPr/>
                    <a:lstStyle/>
                    <a:p>
                      <a:r>
                        <a:rPr lang="es-ES_tradnl" noProof="0" err="1"/>
                        <a:t>DiskANN</a:t>
                      </a:r>
                      <a:endParaRPr lang="es-ES_tradnl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err="1"/>
                        <a:t>diskannpy</a:t>
                      </a:r>
                      <a:endParaRPr lang="es-ES_tradnl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Cosmos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769864"/>
                  </a:ext>
                </a:extLst>
              </a:tr>
              <a:tr h="534120">
                <a:tc>
                  <a:txBody>
                    <a:bodyPr/>
                    <a:lstStyle/>
                    <a:p>
                      <a:r>
                        <a:rPr lang="es-ES_tradnl" noProof="0" err="1"/>
                        <a:t>IVFFlat</a:t>
                      </a:r>
                      <a:endParaRPr lang="es-ES_tradnl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err="1"/>
                        <a:t>faiss</a:t>
                      </a:r>
                      <a:endParaRPr lang="es-ES_tradnl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PostgreSQL </a:t>
                      </a:r>
                      <a:r>
                        <a:rPr lang="es-ES_tradnl" noProof="0" err="1"/>
                        <a:t>pgvector</a:t>
                      </a:r>
                      <a:r>
                        <a:rPr lang="es-ES_tradnl" noProof="0"/>
                        <a:t> </a:t>
                      </a:r>
                      <a:r>
                        <a:rPr lang="es-ES_tradnl" noProof="0" err="1"/>
                        <a:t>extension</a:t>
                      </a:r>
                      <a:endParaRPr lang="es-ES_tradnl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88480"/>
                  </a:ext>
                </a:extLst>
              </a:tr>
              <a:tr h="451824">
                <a:tc>
                  <a:txBody>
                    <a:bodyPr/>
                    <a:lstStyle/>
                    <a:p>
                      <a:r>
                        <a:rPr lang="es-ES_tradnl" noProof="0" err="1"/>
                        <a:t>Faiss</a:t>
                      </a:r>
                      <a:r>
                        <a:rPr lang="es-ES_tradnl" noProof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err="1"/>
                        <a:t>faiss</a:t>
                      </a:r>
                      <a:endParaRPr lang="es-ES_tradnl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err="1"/>
                        <a:t>None</a:t>
                      </a:r>
                      <a:r>
                        <a:rPr lang="es-ES_tradnl" noProof="0"/>
                        <a:t>, in-</a:t>
                      </a:r>
                      <a:r>
                        <a:rPr lang="es-ES_tradnl" noProof="0" err="1"/>
                        <a:t>memory</a:t>
                      </a:r>
                      <a:r>
                        <a:rPr lang="es-ES_tradnl" noProof="0"/>
                        <a:t> </a:t>
                      </a:r>
                      <a:r>
                        <a:rPr lang="es-ES_tradnl" noProof="0" err="1"/>
                        <a:t>index</a:t>
                      </a:r>
                      <a:r>
                        <a:rPr lang="es-ES_tradnl" noProof="0"/>
                        <a:t> </a:t>
                      </a:r>
                      <a:r>
                        <a:rPr lang="es-ES_tradnl" noProof="0" err="1"/>
                        <a:t>only</a:t>
                      </a:r>
                      <a:endParaRPr lang="es-ES_tradnl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942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1497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9359-5778-6128-006D-22825CDB5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94CD2-94AC-3C13-F753-11DA2027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HNSW: </a:t>
            </a:r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eficiente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bases</a:t>
            </a:r>
            <a:endParaRPr lang="es-ES_trad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7B89D-0748-BD89-AF4A-B84C74FEB922}"/>
              </a:ext>
            </a:extLst>
          </p:cNvPr>
          <p:cNvSpPr txBox="1"/>
          <p:nvPr/>
        </p:nvSpPr>
        <p:spPr>
          <a:xfrm>
            <a:off x="1303454" y="6030410"/>
            <a:ext cx="4139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noProof="0"/>
              <a:t>HNSW </a:t>
            </a:r>
            <a:r>
              <a:rPr lang="es-ES_tradnl" noProof="0" err="1"/>
              <a:t>research</a:t>
            </a:r>
            <a:r>
              <a:rPr lang="es-ES_tradnl" noProof="0"/>
              <a:t> </a:t>
            </a:r>
            <a:r>
              <a:rPr lang="es-ES_tradnl" noProof="0" err="1"/>
              <a:t>paper</a:t>
            </a:r>
            <a:r>
              <a:rPr lang="es-ES_tradnl" noProof="0"/>
              <a:t>:</a:t>
            </a:r>
          </a:p>
          <a:p>
            <a:r>
              <a:rPr lang="es-ES_tradnl" noProof="0">
                <a:hlinkClick r:id="rId3"/>
              </a:rPr>
              <a:t>https://github.com/nmslib/hnswlib</a:t>
            </a:r>
            <a:endParaRPr lang="es-ES_tradnl" noProof="0"/>
          </a:p>
        </p:txBody>
      </p:sp>
      <p:pic>
        <p:nvPicPr>
          <p:cNvPr id="8" name="Picture 7" descr="A diagram of a layer&#10;&#10;AI-generated content may be incorrect.">
            <a:extLst>
              <a:ext uri="{FF2B5EF4-FFF2-40B4-BE49-F238E27FC236}">
                <a16:creationId xmlns:a16="http://schemas.microsoft.com/office/drawing/2014/main" id="{C4BCE1F2-A014-AF77-9677-5F9AC489F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62" y="2741630"/>
            <a:ext cx="3925931" cy="3003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84D318-088F-9405-1CBC-B62B465F41C0}"/>
              </a:ext>
            </a:extLst>
          </p:cNvPr>
          <p:cNvSpPr txBox="1"/>
          <p:nvPr/>
        </p:nvSpPr>
        <p:spPr>
          <a:xfrm>
            <a:off x="1131341" y="1624870"/>
            <a:ext cx="10302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 dirty="0"/>
              <a:t>El </a:t>
            </a:r>
            <a:r>
              <a:rPr lang="es-ES_tradnl" sz="2400" i="1" noProof="0" dirty="0"/>
              <a:t>algoritmo HNSW </a:t>
            </a:r>
            <a:r>
              <a:rPr lang="es-ES_tradnl" sz="2400" noProof="0" dirty="0"/>
              <a:t>es ideal para situaciones en las que tu índice pueda que se actualice con frecuencia, y su rendimiento escala de forma logarítmica incluso con índices de gran tamaño.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D2FD1-18CE-9FEC-95E2-79CD7F27194A}"/>
              </a:ext>
            </a:extLst>
          </p:cNvPr>
          <p:cNvSpPr txBox="1"/>
          <p:nvPr/>
        </p:nvSpPr>
        <p:spPr>
          <a:xfrm>
            <a:off x="5595471" y="2741630"/>
            <a:ext cx="6367927" cy="3426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b="0" noProof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hnswlib</a:t>
            </a:r>
            <a:endParaRPr lang="es-ES_tradnl" b="0" noProof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s-ES_tradnl" b="0" noProof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 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hnswlib.Index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space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_tradnl" b="0" noProof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cosine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1536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p.init_index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s-ES_tradnl" noProof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max_elements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movies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s-ES_tradnl" noProof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ef_construction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s-ES_tradnl" noProof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s-ES_tradnl" b="0" noProof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s-ES_tradnl" b="0" noProof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movies.values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s-ES_tradnl" b="0" noProof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([i </a:t>
            </a:r>
            <a:r>
              <a:rPr lang="es-ES_tradnl" b="0" noProof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s-ES_tradnl" b="0" noProof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_tradnl" b="0" noProof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))])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p.add_items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vectors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ids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s-ES_tradnl" b="0" noProof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p.set_ef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983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26A6-6146-33D3-D81C-8BEAE530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Aplicación</a:t>
            </a:r>
            <a:r>
              <a:rPr lang="en-US" dirty="0"/>
              <a:t> </a:t>
            </a:r>
            <a:r>
              <a:rPr lang="en-US" dirty="0" err="1"/>
              <a:t>práctica</a:t>
            </a:r>
            <a:r>
              <a:rPr lang="en-US" dirty="0"/>
              <a:t>: RAG (</a:t>
            </a:r>
            <a:r>
              <a:rPr lang="en-US" dirty="0" err="1"/>
              <a:t>Recuperación</a:t>
            </a:r>
            <a:r>
              <a:rPr lang="en-US" dirty="0"/>
              <a:t> </a:t>
            </a:r>
            <a:r>
              <a:rPr lang="en-US" dirty="0" err="1"/>
              <a:t>Aumentada</a:t>
            </a:r>
            <a:r>
              <a:rPr lang="en-US" dirty="0"/>
              <a:t> con Generación)</a:t>
            </a:r>
            <a:endParaRPr lang="es-ES_tradnl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D0043-55DE-8CF5-0C22-247E0EABA798}"/>
              </a:ext>
            </a:extLst>
          </p:cNvPr>
          <p:cNvSpPr txBox="1"/>
          <p:nvPr/>
        </p:nvSpPr>
        <p:spPr>
          <a:xfrm>
            <a:off x="1197864" y="1667498"/>
            <a:ext cx="10351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noProof="0"/>
              <a:t>La búsqueda vectorial puede mejorar considerablemente la fase de recuperación en RAG.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3A7992-AAAB-81BD-1465-BB12A38B9E37}"/>
              </a:ext>
            </a:extLst>
          </p:cNvPr>
          <p:cNvSpPr txBox="1"/>
          <p:nvPr/>
        </p:nvSpPr>
        <p:spPr>
          <a:xfrm>
            <a:off x="831031" y="6118945"/>
            <a:ext cx="11350752" cy="430887"/>
          </a:xfrm>
          <a:prstGeom prst="rect">
            <a:avLst/>
          </a:prstGeom>
          <a:solidFill>
            <a:srgbClr val="FFFDD9"/>
          </a:solidFill>
        </p:spPr>
        <p:txBody>
          <a:bodyPr wrap="square">
            <a:spAutoFit/>
          </a:bodyPr>
          <a:lstStyle/>
          <a:p>
            <a:pPr algn="ctr"/>
            <a:r>
              <a:rPr lang="es-ES_tradnl" sz="2200" noProof="0" dirty="0">
                <a:latin typeface="Aptos" panose="020B0004020202020204" pitchFamily="34" charset="0"/>
                <a:cs typeface="Segoe UI" panose="020B0502040204020203" pitchFamily="34" charset="0"/>
              </a:rPr>
              <a:t>Únete a la próxima transmisión sobre RAG el 18/3 </a:t>
            </a:r>
            <a:r>
              <a:rPr lang="es-ES_tradnl" sz="2200" noProof="0" dirty="0">
                <a:latin typeface="Aptos" panose="020B0004020202020204" pitchFamily="34" charset="0"/>
                <a:hlinkClick r:id="rId2"/>
              </a:rPr>
              <a:t>aka.ms/PythonIA/series</a:t>
            </a:r>
            <a:endParaRPr lang="es-ES_tradnl" sz="2200" noProof="0" dirty="0"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4106" name="Picture 10" descr="Chat screen">
            <a:extLst>
              <a:ext uri="{FF2B5EF4-FFF2-40B4-BE49-F238E27FC236}">
                <a16:creationId xmlns:a16="http://schemas.microsoft.com/office/drawing/2014/main" id="{8C9FA997-12E3-066C-F574-E015FB226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" t="1271" r="10031" b="56733"/>
          <a:stretch/>
        </p:blipFill>
        <p:spPr bwMode="auto">
          <a:xfrm>
            <a:off x="1316736" y="2238935"/>
            <a:ext cx="5084064" cy="36240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0BCD6F-412A-0AA3-A4A7-38468C202431}"/>
              </a:ext>
            </a:extLst>
          </p:cNvPr>
          <p:cNvSpPr txBox="1"/>
          <p:nvPr/>
        </p:nvSpPr>
        <p:spPr>
          <a:xfrm>
            <a:off x="6751833" y="2385124"/>
            <a:ext cx="413467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_tradnl" sz="2000" noProof="0" dirty="0"/>
              <a:t>Azure </a:t>
            </a:r>
            <a:r>
              <a:rPr lang="es-ES_tradnl" sz="2000" noProof="0" dirty="0" err="1"/>
              <a:t>OpenAI</a:t>
            </a:r>
            <a:r>
              <a:rPr lang="es-ES_tradnl" sz="2000" noProof="0" dirty="0"/>
              <a:t> +</a:t>
            </a:r>
          </a:p>
          <a:p>
            <a:pPr algn="l"/>
            <a:r>
              <a:rPr lang="es-ES_tradnl" sz="2000" noProof="0" dirty="0"/>
              <a:t>Azure AI </a:t>
            </a:r>
            <a:r>
              <a:rPr lang="es-ES_tradnl" sz="2000" noProof="0" dirty="0" err="1"/>
              <a:t>Search</a:t>
            </a:r>
            <a:r>
              <a:rPr lang="es-ES_tradnl" sz="2000" noProof="0" dirty="0"/>
              <a:t> +</a:t>
            </a:r>
          </a:p>
          <a:p>
            <a:pPr algn="l"/>
            <a:r>
              <a:rPr lang="es-ES_tradnl" sz="2000" noProof="0" dirty="0"/>
              <a:t>Azure AI </a:t>
            </a:r>
            <a:r>
              <a:rPr lang="es-ES_tradnl" sz="2000" noProof="0" dirty="0" err="1"/>
              <a:t>Vision</a:t>
            </a:r>
            <a:r>
              <a:rPr lang="es-ES_tradnl" sz="2000" noProof="0" dirty="0"/>
              <a:t> +</a:t>
            </a:r>
          </a:p>
          <a:p>
            <a:pPr algn="l"/>
            <a:r>
              <a:rPr lang="es-ES_tradnl" sz="2000" noProof="0" dirty="0"/>
              <a:t>Azure App </a:t>
            </a:r>
            <a:r>
              <a:rPr lang="es-ES_tradnl" sz="2000" noProof="0" dirty="0" err="1"/>
              <a:t>Service</a:t>
            </a:r>
            <a:r>
              <a:rPr lang="es-ES_tradnl" sz="2000" noProof="0" dirty="0"/>
              <a:t> +</a:t>
            </a:r>
          </a:p>
          <a:p>
            <a:pPr algn="l"/>
            <a:endParaRPr lang="es-ES_tradnl" sz="2000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BE0771-702A-9E68-8706-7CF0DBAFD2D0}"/>
              </a:ext>
            </a:extLst>
          </p:cNvPr>
          <p:cNvSpPr txBox="1"/>
          <p:nvPr/>
        </p:nvSpPr>
        <p:spPr>
          <a:xfrm>
            <a:off x="6644208" y="4050959"/>
            <a:ext cx="380738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_tradnl" sz="2200" noProof="0"/>
              <a:t>Código:</a:t>
            </a:r>
          </a:p>
          <a:p>
            <a:pPr algn="l"/>
            <a:r>
              <a:rPr lang="es-ES_tradnl" sz="2200" noProof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s-ES_tradnl" sz="2200" noProof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ragchat</a:t>
            </a:r>
            <a:endParaRPr lang="es-ES_tradnl" sz="2200" noProof="0"/>
          </a:p>
          <a:p>
            <a:pPr algn="l"/>
            <a:endParaRPr lang="es-ES_tradnl" sz="2200" noProof="0"/>
          </a:p>
          <a:p>
            <a:pPr algn="l"/>
            <a:r>
              <a:rPr lang="es-ES_tradnl" sz="2200" noProof="0"/>
              <a:t>Demo:</a:t>
            </a:r>
          </a:p>
          <a:p>
            <a:pPr algn="l"/>
            <a:r>
              <a:rPr lang="es-ES_tradnl" sz="2200" noProof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aka.ms/ragchat/demo</a:t>
            </a:r>
            <a:endParaRPr lang="es-ES_tradnl" sz="2200" noProof="0"/>
          </a:p>
          <a:p>
            <a:pPr algn="l"/>
            <a:endParaRPr lang="es-ES_tradnl" sz="2200" noProof="0"/>
          </a:p>
        </p:txBody>
      </p:sp>
    </p:spTree>
    <p:extLst>
      <p:ext uri="{BB962C8B-B14F-4D97-AF65-F5344CB8AC3E}">
        <p14:creationId xmlns:p14="http://schemas.microsoft.com/office/powerpoint/2010/main" val="2430469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6C4A8-1639-E62B-B7FC-A131BB2AE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4546E-0BDA-BBC6-A442-D9CF17A4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optimizar</a:t>
            </a:r>
            <a:r>
              <a:rPr lang="en-US" dirty="0"/>
              <a:t> embeddings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364179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ED69-FC6E-8D4B-4E28-8C992DF17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8D85-517C-8B78-2836-051B3D9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embeddings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ligeros</a:t>
            </a:r>
            <a:r>
              <a:rPr lang="en-US" dirty="0"/>
              <a:t>?</a:t>
            </a:r>
            <a:endParaRPr lang="es-ES_tradnl" noProof="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BB677A26-84E5-67DC-CBCA-F01CE6A30381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25"/>
              </a:lnSpc>
              <a:buNone/>
            </a:pPr>
            <a:r>
              <a:rPr lang="en-US" sz="2400" dirty="0"/>
              <a:t>Los embeddings </a:t>
            </a:r>
            <a:r>
              <a:rPr lang="en-US" sz="2400" dirty="0" err="1"/>
              <a:t>pueden</a:t>
            </a:r>
            <a:r>
              <a:rPr lang="en-US" sz="2400" dirty="0"/>
              <a:t> ser </a:t>
            </a:r>
            <a:r>
              <a:rPr lang="en-US" sz="2400" dirty="0" err="1"/>
              <a:t>muy</a:t>
            </a:r>
            <a:r>
              <a:rPr lang="en-US" sz="2400" dirty="0"/>
              <a:t> </a:t>
            </a:r>
            <a:r>
              <a:rPr lang="en-US" sz="2400" dirty="0" err="1"/>
              <a:t>grandes</a:t>
            </a:r>
            <a:r>
              <a:rPr lang="en-US" sz="2400" dirty="0"/>
              <a:t> y </a:t>
            </a:r>
            <a:r>
              <a:rPr lang="en-US" sz="2400" dirty="0" err="1"/>
              <a:t>costosos</a:t>
            </a:r>
            <a:r>
              <a:rPr lang="en-US" sz="2400" dirty="0"/>
              <a:t> de </a:t>
            </a:r>
            <a:r>
              <a:rPr lang="en-US" sz="2400" dirty="0" err="1"/>
              <a:t>almacenar</a:t>
            </a:r>
            <a:r>
              <a:rPr lang="en-US" sz="2400" dirty="0"/>
              <a:t>. Podemos </a:t>
            </a:r>
            <a:r>
              <a:rPr lang="en-US" sz="2400" dirty="0" err="1"/>
              <a:t>optimizarlos</a:t>
            </a:r>
            <a:r>
              <a:rPr lang="en-US" sz="2400" dirty="0"/>
              <a:t> sin </a:t>
            </a:r>
            <a:r>
              <a:rPr lang="en-US" sz="2400" dirty="0" err="1"/>
              <a:t>perder</a:t>
            </a:r>
            <a:r>
              <a:rPr lang="en-US" sz="2400" dirty="0"/>
              <a:t> </a:t>
            </a:r>
            <a:r>
              <a:rPr lang="en-US" sz="2400" dirty="0" err="1"/>
              <a:t>demasiado</a:t>
            </a:r>
            <a:r>
              <a:rPr lang="en-US" sz="2400" dirty="0"/>
              <a:t> </a:t>
            </a:r>
            <a:r>
              <a:rPr lang="en-US" sz="2400" dirty="0" err="1"/>
              <a:t>significado</a:t>
            </a:r>
            <a:r>
              <a:rPr lang="en-US" sz="2400" dirty="0"/>
              <a:t>.</a:t>
            </a:r>
            <a:endParaRPr lang="es-ES_tradnl" sz="2400" b="0" noProof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8C807D-C67D-6142-A9A7-27DE13989B52}"/>
              </a:ext>
            </a:extLst>
          </p:cNvPr>
          <p:cNvSpPr txBox="1">
            <a:spLocks/>
          </p:cNvSpPr>
          <p:nvPr/>
        </p:nvSpPr>
        <p:spPr>
          <a:xfrm>
            <a:off x="1148352" y="2853346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Cuantización</a:t>
            </a:r>
            <a:r>
              <a:rPr lang="en-US" sz="2400" b="1" dirty="0"/>
              <a:t> vectorial → </a:t>
            </a:r>
            <a:r>
              <a:rPr lang="en-US" sz="2400" b="1" dirty="0" err="1"/>
              <a:t>hacer</a:t>
            </a:r>
            <a:r>
              <a:rPr lang="en-US" sz="2400" b="1" dirty="0"/>
              <a:t> </a:t>
            </a:r>
            <a:r>
              <a:rPr lang="en-US" sz="2400" b="1" dirty="0" err="1"/>
              <a:t>cada</a:t>
            </a:r>
            <a:r>
              <a:rPr lang="en-US" sz="2400" b="1" dirty="0"/>
              <a:t> </a:t>
            </a:r>
            <a:r>
              <a:rPr lang="en-US" sz="2400" b="1" dirty="0" err="1"/>
              <a:t>número</a:t>
            </a:r>
            <a:r>
              <a:rPr lang="en-US" sz="2400" b="1" dirty="0"/>
              <a:t> </a:t>
            </a:r>
            <a:r>
              <a:rPr lang="en-US" sz="2400" b="1" dirty="0" err="1"/>
              <a:t>más</a:t>
            </a:r>
            <a:r>
              <a:rPr lang="en-US" sz="2400" b="1" dirty="0"/>
              <a:t> </a:t>
            </a:r>
            <a:r>
              <a:rPr lang="en-US" sz="2400" b="1" dirty="0" err="1"/>
              <a:t>pequeño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 err="1"/>
              <a:t>ej</a:t>
            </a:r>
            <a:r>
              <a:rPr lang="en-US" sz="2400" dirty="0"/>
              <a:t>. </a:t>
            </a:r>
            <a:r>
              <a:rPr lang="en-US" sz="2400" dirty="0" err="1"/>
              <a:t>convertir</a:t>
            </a:r>
            <a:r>
              <a:rPr lang="en-US" sz="2400" dirty="0"/>
              <a:t> </a:t>
            </a:r>
            <a:r>
              <a:rPr lang="en-US" sz="2400" dirty="0" err="1"/>
              <a:t>decimales</a:t>
            </a:r>
            <a:r>
              <a:rPr lang="en-US" sz="2400" dirty="0"/>
              <a:t> de 64 bits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enteros</a:t>
            </a:r>
            <a:r>
              <a:rPr lang="en-US" sz="2400" dirty="0"/>
              <a:t> o bits).</a:t>
            </a:r>
          </a:p>
          <a:p>
            <a:r>
              <a:rPr lang="en-US" sz="2400" b="1" dirty="0" err="1"/>
              <a:t>Reducción</a:t>
            </a:r>
            <a:r>
              <a:rPr lang="en-US" sz="2400" b="1" dirty="0"/>
              <a:t> de </a:t>
            </a:r>
            <a:r>
              <a:rPr lang="en-US" sz="2400" b="1" dirty="0" err="1"/>
              <a:t>dimensionalidad</a:t>
            </a:r>
            <a:r>
              <a:rPr lang="en-US" sz="2400" b="1" dirty="0"/>
              <a:t> → usar </a:t>
            </a:r>
            <a:r>
              <a:rPr lang="en-US" sz="2400" b="1" dirty="0" err="1"/>
              <a:t>menos</a:t>
            </a:r>
            <a:r>
              <a:rPr lang="en-US" sz="2400" b="1" dirty="0"/>
              <a:t> </a:t>
            </a:r>
            <a:r>
              <a:rPr lang="en-US" sz="2400" b="1" dirty="0" err="1"/>
              <a:t>números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 err="1"/>
              <a:t>ej</a:t>
            </a:r>
            <a:r>
              <a:rPr lang="en-US" sz="2400" dirty="0"/>
              <a:t>. </a:t>
            </a:r>
            <a:r>
              <a:rPr lang="en-US" sz="2400" dirty="0" err="1"/>
              <a:t>truncar</a:t>
            </a:r>
            <a:r>
              <a:rPr lang="en-US" sz="2400" dirty="0"/>
              <a:t> de 3072 a 256 </a:t>
            </a:r>
            <a:r>
              <a:rPr lang="en-US" sz="2400" dirty="0" err="1"/>
              <a:t>dimensiones</a:t>
            </a:r>
            <a:r>
              <a:rPr lang="en-US" sz="2400" dirty="0"/>
              <a:t> con MRL).</a:t>
            </a:r>
          </a:p>
          <a:p>
            <a:r>
              <a:rPr lang="en-US" sz="2400" dirty="0"/>
              <a:t>🎯 </a:t>
            </a:r>
            <a:r>
              <a:rPr lang="en-US" sz="2400" b="1" dirty="0" err="1"/>
              <a:t>Objetivo</a:t>
            </a:r>
            <a:r>
              <a:rPr lang="en-US" sz="2400" dirty="0"/>
              <a:t>: </a:t>
            </a:r>
            <a:r>
              <a:rPr lang="en-US" sz="2400" dirty="0" err="1"/>
              <a:t>ahorrar</a:t>
            </a:r>
            <a:r>
              <a:rPr lang="en-US" sz="2400" dirty="0"/>
              <a:t> memoria, </a:t>
            </a:r>
            <a:r>
              <a:rPr lang="en-US" sz="2400" dirty="0" err="1"/>
              <a:t>acelerar</a:t>
            </a:r>
            <a:r>
              <a:rPr lang="en-US" sz="2400" dirty="0"/>
              <a:t> </a:t>
            </a:r>
            <a:r>
              <a:rPr lang="en-US" sz="2400" dirty="0" err="1"/>
              <a:t>búsquedas</a:t>
            </a:r>
            <a:r>
              <a:rPr lang="en-US" sz="2400" dirty="0"/>
              <a:t> y </a:t>
            </a:r>
            <a:r>
              <a:rPr lang="en-US" sz="2400" dirty="0" err="1"/>
              <a:t>mantener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sentido</a:t>
            </a:r>
            <a:r>
              <a:rPr lang="en-US" sz="2400" dirty="0"/>
              <a:t> </a:t>
            </a:r>
            <a:r>
              <a:rPr lang="en-US" sz="2400" dirty="0" err="1"/>
              <a:t>semántico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68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A742D-0C32-C0D3-77A4-A01871BDB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D47C-5B1B-066C-EEFC-F91A0414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Cuantización</a:t>
            </a:r>
            <a:r>
              <a:rPr lang="en-US" dirty="0"/>
              <a:t> de embeddings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506097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5DFC-776D-8EE4-198D-9933BC2A1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7C45-D476-2300-EE6C-9796A854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cuantizar</a:t>
            </a:r>
            <a:r>
              <a:rPr lang="en-US" dirty="0"/>
              <a:t> embeddings?</a:t>
            </a:r>
            <a:endParaRPr lang="es-ES_tradnl" noProof="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6032F833-1973-52CA-A8DF-E60F483DE40A}"/>
              </a:ext>
            </a:extLst>
          </p:cNvPr>
          <p:cNvSpPr txBox="1">
            <a:spLocks/>
          </p:cNvSpPr>
          <p:nvPr/>
        </p:nvSpPr>
        <p:spPr>
          <a:xfrm>
            <a:off x="1148352" y="1783821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525"/>
              </a:lnSpc>
              <a:buNone/>
            </a:pPr>
            <a:r>
              <a:rPr lang="en-US" sz="1600" dirty="0"/>
              <a:t>Los embeddings </a:t>
            </a:r>
            <a:r>
              <a:rPr lang="en-US" sz="1600" dirty="0" err="1"/>
              <a:t>suelen</a:t>
            </a:r>
            <a:r>
              <a:rPr lang="en-US" sz="1600" dirty="0"/>
              <a:t> </a:t>
            </a:r>
            <a:r>
              <a:rPr lang="en-US" sz="1600" dirty="0" err="1"/>
              <a:t>estar</a:t>
            </a:r>
            <a:r>
              <a:rPr lang="en-US" sz="1600" dirty="0"/>
              <a:t> </a:t>
            </a:r>
            <a:r>
              <a:rPr lang="en-US" sz="1600" dirty="0" err="1"/>
              <a:t>formados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miles de </a:t>
            </a:r>
            <a:r>
              <a:rPr lang="en-US" sz="1600" dirty="0" err="1"/>
              <a:t>números</a:t>
            </a:r>
            <a:r>
              <a:rPr lang="en-US" sz="1600" dirty="0"/>
              <a:t> </a:t>
            </a:r>
            <a:r>
              <a:rPr lang="en-US" sz="1600" dirty="0" err="1"/>
              <a:t>decimales</a:t>
            </a:r>
            <a:r>
              <a:rPr lang="en-US" sz="1600" dirty="0"/>
              <a:t> </a:t>
            </a:r>
            <a:r>
              <a:rPr lang="en-US" sz="1600" dirty="0" err="1"/>
              <a:t>muy</a:t>
            </a:r>
            <a:r>
              <a:rPr lang="en-US" sz="1600" dirty="0"/>
              <a:t> </a:t>
            </a:r>
            <a:r>
              <a:rPr lang="en-US" sz="1600" dirty="0" err="1"/>
              <a:t>precisos</a:t>
            </a:r>
            <a:r>
              <a:rPr lang="en-US" sz="1600" dirty="0"/>
              <a:t> (punto </a:t>
            </a:r>
            <a:r>
              <a:rPr lang="en-US" sz="1600" dirty="0" err="1"/>
              <a:t>flotante</a:t>
            </a:r>
            <a:r>
              <a:rPr lang="en-US" sz="1600" dirty="0"/>
              <a:t>). </a:t>
            </a:r>
            <a:r>
              <a:rPr lang="en-US" sz="1600" b="1" dirty="0"/>
              <a:t>La </a:t>
            </a:r>
            <a:r>
              <a:rPr lang="en-US" sz="1600" b="1" dirty="0" err="1"/>
              <a:t>cuantización</a:t>
            </a:r>
            <a:r>
              <a:rPr lang="en-US" sz="1600" b="1" dirty="0"/>
              <a:t> </a:t>
            </a:r>
            <a:r>
              <a:rPr lang="en-US" sz="1600" b="1" dirty="0" err="1"/>
              <a:t>los</a:t>
            </a:r>
            <a:r>
              <a:rPr lang="en-US" sz="1600" b="1" dirty="0"/>
              <a:t> </a:t>
            </a:r>
            <a:r>
              <a:rPr lang="en-US" sz="1600" b="1" dirty="0" err="1"/>
              <a:t>convierte</a:t>
            </a:r>
            <a:r>
              <a:rPr lang="en-US" sz="1600" b="1" dirty="0"/>
              <a:t> </a:t>
            </a:r>
            <a:r>
              <a:rPr lang="en-US" sz="1600" b="1" dirty="0" err="1"/>
              <a:t>en</a:t>
            </a:r>
            <a:r>
              <a:rPr lang="en-US" sz="1600" b="1" dirty="0"/>
              <a:t> </a:t>
            </a:r>
            <a:r>
              <a:rPr lang="en-US" sz="1600" b="1" dirty="0" err="1"/>
              <a:t>números</a:t>
            </a:r>
            <a:r>
              <a:rPr lang="en-US" sz="1600" b="1" dirty="0"/>
              <a:t> </a:t>
            </a:r>
            <a:r>
              <a:rPr lang="en-US" sz="1600" b="1" dirty="0" err="1"/>
              <a:t>más</a:t>
            </a:r>
            <a:r>
              <a:rPr lang="en-US" sz="1600" b="1" dirty="0"/>
              <a:t> simples y </a:t>
            </a:r>
            <a:r>
              <a:rPr lang="en-US" sz="1600" b="1" dirty="0" err="1"/>
              <a:t>pequeños</a:t>
            </a:r>
            <a:r>
              <a:rPr lang="en-US" sz="1600" dirty="0"/>
              <a:t>, para </a:t>
            </a:r>
            <a:r>
              <a:rPr lang="en-US" sz="1600" dirty="0" err="1"/>
              <a:t>que</a:t>
            </a:r>
            <a:r>
              <a:rPr lang="en-US" sz="1600" dirty="0"/>
              <a:t> </a:t>
            </a:r>
            <a:r>
              <a:rPr lang="en-US" sz="1600" dirty="0" err="1"/>
              <a:t>ocupen</a:t>
            </a:r>
            <a:r>
              <a:rPr lang="en-US" sz="1600" dirty="0"/>
              <a:t> </a:t>
            </a:r>
            <a:r>
              <a:rPr lang="en-US" sz="1600" dirty="0" err="1"/>
              <a:t>menos</a:t>
            </a:r>
            <a:r>
              <a:rPr lang="en-US" sz="1600" dirty="0"/>
              <a:t> </a:t>
            </a:r>
            <a:r>
              <a:rPr lang="en-US" sz="1600" dirty="0" err="1"/>
              <a:t>espacio</a:t>
            </a:r>
            <a:r>
              <a:rPr lang="en-US" sz="1600" dirty="0"/>
              <a:t> y </a:t>
            </a:r>
            <a:r>
              <a:rPr lang="en-US" sz="1600" dirty="0" err="1"/>
              <a:t>sean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rápidos</a:t>
            </a:r>
            <a:r>
              <a:rPr lang="en-US" sz="1600" dirty="0"/>
              <a:t> de usar.</a:t>
            </a:r>
            <a:endParaRPr lang="es-ES_tradnl" sz="1600" b="0" noProof="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C869760-395B-840B-3E21-8532DF85A00C}"/>
              </a:ext>
            </a:extLst>
          </p:cNvPr>
          <p:cNvSpPr txBox="1">
            <a:spLocks/>
          </p:cNvSpPr>
          <p:nvPr/>
        </p:nvSpPr>
        <p:spPr>
          <a:xfrm>
            <a:off x="1148352" y="2853346"/>
            <a:ext cx="10815046" cy="85954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25"/>
              </a:lnSpc>
            </a:pPr>
            <a:r>
              <a:rPr lang="es-ES_tradnl" sz="2000" b="1" noProof="0">
                <a:solidFill>
                  <a:srgbClr val="000000"/>
                </a:solidFill>
                <a:effectLst/>
              </a:rPr>
              <a:t>Cuantización escalar: </a:t>
            </a:r>
            <a:r>
              <a:rPr lang="es-ES_tradnl" sz="2000" noProof="0">
                <a:solidFill>
                  <a:srgbClr val="000000"/>
                </a:solidFill>
                <a:effectLst/>
              </a:rPr>
              <a:t>reduce cada número a un entero</a:t>
            </a:r>
            <a:endParaRPr lang="es-ES_tradnl" sz="2000" noProof="0">
              <a:solidFill>
                <a:srgbClr val="000000"/>
              </a:solidFill>
            </a:endParaRPr>
          </a:p>
          <a:p>
            <a:pPr>
              <a:lnSpc>
                <a:spcPts val="2525"/>
              </a:lnSpc>
            </a:pPr>
            <a:endParaRPr lang="es-ES_tradnl" sz="2000" b="1" noProof="0">
              <a:solidFill>
                <a:srgbClr val="000000"/>
              </a:solidFill>
            </a:endParaRPr>
          </a:p>
          <a:p>
            <a:pPr>
              <a:lnSpc>
                <a:spcPts val="2525"/>
              </a:lnSpc>
            </a:pPr>
            <a:endParaRPr lang="es-ES_tradnl" sz="2000" b="1" noProof="0">
              <a:solidFill>
                <a:srgbClr val="000000"/>
              </a:solidFill>
            </a:endParaRPr>
          </a:p>
          <a:p>
            <a:pPr>
              <a:lnSpc>
                <a:spcPts val="2525"/>
              </a:lnSpc>
            </a:pPr>
            <a:endParaRPr lang="en-US" sz="2000" b="1"/>
          </a:p>
          <a:p>
            <a:pPr>
              <a:lnSpc>
                <a:spcPts val="2525"/>
              </a:lnSpc>
            </a:pPr>
            <a:r>
              <a:rPr lang="en-US" sz="2000" b="1" err="1"/>
              <a:t>Cuantización</a:t>
            </a:r>
            <a:r>
              <a:rPr lang="en-US" sz="2000" b="1"/>
              <a:t> </a:t>
            </a:r>
            <a:r>
              <a:rPr lang="en-US" sz="2000" b="1" err="1"/>
              <a:t>binaria</a:t>
            </a:r>
            <a:r>
              <a:rPr lang="en-US" sz="2000" b="1"/>
              <a:t>:</a:t>
            </a:r>
            <a:r>
              <a:rPr lang="en-US" sz="2000"/>
              <a:t> reduce </a:t>
            </a:r>
            <a:r>
              <a:rPr lang="en-US" sz="2000" err="1"/>
              <a:t>cada</a:t>
            </a:r>
            <a:r>
              <a:rPr lang="en-US" sz="2000"/>
              <a:t> </a:t>
            </a:r>
            <a:r>
              <a:rPr lang="en-US" sz="2000" err="1"/>
              <a:t>número</a:t>
            </a:r>
            <a:r>
              <a:rPr lang="en-US" sz="2000"/>
              <a:t> a un solo bit</a:t>
            </a:r>
            <a:endParaRPr lang="es-ES_tradnl" sz="2000" b="0" noProof="0">
              <a:solidFill>
                <a:srgbClr val="000000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02922-C0C4-0735-291D-68E5C9C507F7}"/>
              </a:ext>
            </a:extLst>
          </p:cNvPr>
          <p:cNvSpPr txBox="1"/>
          <p:nvPr/>
        </p:nvSpPr>
        <p:spPr>
          <a:xfrm>
            <a:off x="1312944" y="6042791"/>
            <a:ext cx="6131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noProof="0"/>
              <a:t>Notebook: </a:t>
            </a:r>
            <a:r>
              <a:rPr lang="es-ES_tradnl" sz="2400" noProof="0">
                <a:hlinkClick r:id="rId3"/>
              </a:rPr>
              <a:t>quantization.ipynb</a:t>
            </a:r>
            <a:endParaRPr lang="es-ES_tradnl" sz="2400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D1FF6-B13E-FDF0-3E52-A5C2A918D55A}"/>
              </a:ext>
            </a:extLst>
          </p:cNvPr>
          <p:cNvSpPr txBox="1"/>
          <p:nvPr/>
        </p:nvSpPr>
        <p:spPr>
          <a:xfrm>
            <a:off x="1515122" y="3383636"/>
            <a:ext cx="3873234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2074B-CB3D-C50A-3302-A01932398146}"/>
              </a:ext>
            </a:extLst>
          </p:cNvPr>
          <p:cNvSpPr txBox="1"/>
          <p:nvPr/>
        </p:nvSpPr>
        <p:spPr>
          <a:xfrm>
            <a:off x="7021320" y="3383636"/>
            <a:ext cx="37686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b="0" i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[53, 40, 20, ...]</a:t>
            </a:r>
            <a:endParaRPr lang="es-ES_tradnl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8F2645-EBA4-627A-C192-346922FCCD96}"/>
              </a:ext>
            </a:extLst>
          </p:cNvPr>
          <p:cNvCxnSpPr>
            <a:cxnSpLocks/>
          </p:cNvCxnSpPr>
          <p:nvPr/>
        </p:nvCxnSpPr>
        <p:spPr>
          <a:xfrm>
            <a:off x="5388356" y="3568302"/>
            <a:ext cx="16329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63C52B-1A14-A52D-DA94-B0BADEA1C89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388356" y="5079001"/>
            <a:ext cx="16329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6D5CFB-EC1D-A309-1D8D-0216F2AE62C1}"/>
              </a:ext>
            </a:extLst>
          </p:cNvPr>
          <p:cNvSpPr txBox="1"/>
          <p:nvPr/>
        </p:nvSpPr>
        <p:spPr>
          <a:xfrm>
            <a:off x="7021320" y="4894335"/>
            <a:ext cx="369699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1, 0, ...]</a:t>
            </a:r>
            <a:endParaRPr lang="es-ES_tradnl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328A8-4223-EFE0-60E3-4FB030F5F9E5}"/>
              </a:ext>
            </a:extLst>
          </p:cNvPr>
          <p:cNvSpPr txBox="1"/>
          <p:nvPr/>
        </p:nvSpPr>
        <p:spPr>
          <a:xfrm>
            <a:off x="1515122" y="4937663"/>
            <a:ext cx="3873234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0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A6E22-FCF1-222F-B92B-71213E276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376D-48CA-86B0-DA80-56A61A6B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Cuantización</a:t>
            </a:r>
            <a:r>
              <a:rPr lang="en-US" dirty="0"/>
              <a:t> </a:t>
            </a:r>
            <a:r>
              <a:rPr lang="en-US" dirty="0" err="1"/>
              <a:t>escalar</a:t>
            </a:r>
            <a:r>
              <a:rPr lang="en-US" dirty="0"/>
              <a:t>: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funciona</a:t>
            </a:r>
            <a:endParaRPr lang="es-ES_tradnl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545D3F-4555-26CB-193C-72BF274EBF0C}"/>
              </a:ext>
            </a:extLst>
          </p:cNvPr>
          <p:cNvGrpSpPr/>
          <p:nvPr/>
        </p:nvGrpSpPr>
        <p:grpSpPr>
          <a:xfrm>
            <a:off x="1299750" y="4300298"/>
            <a:ext cx="9027293" cy="2604163"/>
            <a:chOff x="1478660" y="3747443"/>
            <a:chExt cx="5986117" cy="13684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56B284-5154-4FD7-5EA7-AFEDC82B73A5}"/>
                </a:ext>
              </a:extLst>
            </p:cNvPr>
            <p:cNvSpPr txBox="1"/>
            <p:nvPr/>
          </p:nvSpPr>
          <p:spPr>
            <a:xfrm>
              <a:off x="1478660" y="3755177"/>
              <a:ext cx="743070" cy="161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Min </a:t>
              </a:r>
              <a:r>
                <a:rPr kumimoji="0" lang="es-ES_tradnl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float</a:t>
              </a:r>
              <a:endParaRPr kumimoji="0" lang="es-ES_trad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 Display" panose="0211000402020202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32463F-8349-B67E-3F3E-B17B7990DF47}"/>
                </a:ext>
              </a:extLst>
            </p:cNvPr>
            <p:cNvSpPr txBox="1"/>
            <p:nvPr/>
          </p:nvSpPr>
          <p:spPr>
            <a:xfrm>
              <a:off x="1756858" y="4194876"/>
              <a:ext cx="880360" cy="4852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~Min </a:t>
              </a:r>
              <a:r>
                <a:rPr kumimoji="0" lang="es-ES_tradnl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observed</a:t>
              </a:r>
              <a:r>
                <a:rPr kumimoji="0" lang="es-ES_tradnl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 </a:t>
              </a:r>
              <a:r>
                <a:rPr kumimoji="0" lang="es-ES_tradnl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value</a:t>
              </a:r>
              <a:endParaRPr kumimoji="0" lang="es-ES_trad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 Display" panose="0211000402020202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9334C6-AF2E-6F97-8B09-A378EF18F4B1}"/>
                </a:ext>
              </a:extLst>
            </p:cNvPr>
            <p:cNvSpPr txBox="1"/>
            <p:nvPr/>
          </p:nvSpPr>
          <p:spPr>
            <a:xfrm>
              <a:off x="2919992" y="4833901"/>
              <a:ext cx="552512" cy="2496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-128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63C5F6-5139-BA36-B3BB-9CE7CCD4E370}"/>
                </a:ext>
              </a:extLst>
            </p:cNvPr>
            <p:cNvSpPr txBox="1"/>
            <p:nvPr/>
          </p:nvSpPr>
          <p:spPr>
            <a:xfrm>
              <a:off x="5440625" y="4866249"/>
              <a:ext cx="511175" cy="2496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127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DC2E66-E7F3-2B6F-925B-AAED495403D2}"/>
                </a:ext>
              </a:extLst>
            </p:cNvPr>
            <p:cNvSpPr txBox="1"/>
            <p:nvPr/>
          </p:nvSpPr>
          <p:spPr>
            <a:xfrm>
              <a:off x="6190143" y="4194876"/>
              <a:ext cx="820989" cy="4852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~Max </a:t>
              </a:r>
              <a:r>
                <a:rPr kumimoji="0" lang="es-ES_tradnl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observed</a:t>
              </a:r>
              <a:r>
                <a:rPr kumimoji="0" lang="es-ES_tradnl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 </a:t>
              </a:r>
              <a:r>
                <a:rPr kumimoji="0" lang="es-ES_tradnl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value</a:t>
              </a:r>
              <a:endParaRPr kumimoji="0" lang="es-ES_trad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 Display" panose="0211000402020202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1E8500-CBE1-2398-CFE0-31F4D5A87B42}"/>
                </a:ext>
              </a:extLst>
            </p:cNvPr>
            <p:cNvSpPr txBox="1"/>
            <p:nvPr/>
          </p:nvSpPr>
          <p:spPr>
            <a:xfrm>
              <a:off x="6689447" y="3747443"/>
              <a:ext cx="775330" cy="1617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Max </a:t>
              </a:r>
              <a:r>
                <a:rPr kumimoji="0" lang="es-ES_tradnl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ptos Display" panose="02110004020202020204"/>
                  <a:ea typeface="+mn-ea"/>
                  <a:cs typeface="+mn-cs"/>
                </a:rPr>
                <a:t>float</a:t>
              </a:r>
              <a:endParaRPr kumimoji="0" lang="es-ES_tradnl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 Display" panose="0211000402020202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6A48E3-36B5-06FC-F750-0BCC14E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478660" y="4020119"/>
              <a:ext cx="5883657" cy="0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arrow" w="lg" len="sm"/>
              <a:tailEnd type="arrow" w="lg" len="sm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658F094-F645-853C-6AE0-74CA4BDF2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635692" y="3871354"/>
              <a:ext cx="0" cy="278850"/>
            </a:xfrm>
            <a:prstGeom prst="line">
              <a:avLst/>
            </a:prstGeom>
            <a:ln w="19050">
              <a:solidFill>
                <a:srgbClr val="0A74D4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49B846-1990-FAC0-DC24-32C84C934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635692" y="3999203"/>
              <a:ext cx="552512" cy="781440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ED3EEAB-8CCE-D171-9B04-50171D87E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196248" y="4780643"/>
              <a:ext cx="2499965" cy="0"/>
            </a:xfrm>
            <a:prstGeom prst="line">
              <a:avLst/>
            </a:prstGeom>
            <a:ln w="19050" cap="flat" cmpd="sng" algn="ctr">
              <a:gradFill flip="none" rotWithShape="1">
                <a:gsLst>
                  <a:gs pos="0">
                    <a:srgbClr val="C03BC4"/>
                  </a:gs>
                  <a:gs pos="80000">
                    <a:srgbClr val="0A74D4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53FFC7C-D641-FD6F-12C4-9AF8861F7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213" y="4020119"/>
              <a:ext cx="485886" cy="760525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9DBD7F9-8E87-F569-D7F8-5D3A591EB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189080" y="3883551"/>
              <a:ext cx="0" cy="278850"/>
            </a:xfrm>
            <a:prstGeom prst="line">
              <a:avLst/>
            </a:prstGeom>
            <a:ln w="19050">
              <a:solidFill>
                <a:srgbClr val="C03BC4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9A9736E-7860-3A72-7651-E64089EC8353}"/>
              </a:ext>
            </a:extLst>
          </p:cNvPr>
          <p:cNvSpPr txBox="1"/>
          <p:nvPr/>
        </p:nvSpPr>
        <p:spPr>
          <a:xfrm>
            <a:off x="1204440" y="3090355"/>
            <a:ext cx="9032466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_tradnl" sz="2200" noProof="0"/>
              <a:t>Calcular el mínimo y máximo de todos los embeddings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_tradnl" sz="2200" noProof="0"/>
              <a:t>Normalizar los valores de cada embedding al rango [0, 1]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_tradnl" sz="2200" noProof="0"/>
              <a:t>Mapear los valores normalizados en intervalos enteros de -128 a +127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7EDFEC-F112-8ABF-E984-FD905EA58F3D}"/>
              </a:ext>
            </a:extLst>
          </p:cNvPr>
          <p:cNvSpPr txBox="1"/>
          <p:nvPr/>
        </p:nvSpPr>
        <p:spPr>
          <a:xfrm>
            <a:off x="1166478" y="1983390"/>
            <a:ext cx="594188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 0.01370371412485838, 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 -0.018985141068696976, 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[-0.0039056178648024797, 0.019039113074541092,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0F440D-3762-D535-A693-B1807DD3CCD2}"/>
              </a:ext>
            </a:extLst>
          </p:cNvPr>
          <p:cNvCxnSpPr>
            <a:cxnSpLocks/>
          </p:cNvCxnSpPr>
          <p:nvPr/>
        </p:nvCxnSpPr>
        <p:spPr>
          <a:xfrm>
            <a:off x="7142248" y="2309394"/>
            <a:ext cx="11032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DCD9BCE-4473-23B1-8145-83F0D40BB25F}"/>
              </a:ext>
            </a:extLst>
          </p:cNvPr>
          <p:cNvSpPr txBox="1"/>
          <p:nvPr/>
        </p:nvSpPr>
        <p:spPr>
          <a:xfrm>
            <a:off x="8338816" y="1988683"/>
            <a:ext cx="299285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[53, 40,...]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[27, 19,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[29, 44,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DA1DB7-5260-1C16-2641-71596B86315C}"/>
              </a:ext>
            </a:extLst>
          </p:cNvPr>
          <p:cNvSpPr txBox="1"/>
          <p:nvPr/>
        </p:nvSpPr>
        <p:spPr>
          <a:xfrm>
            <a:off x="1166478" y="1619351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63006E-5878-2BA7-A5A4-B764872F060F}"/>
              </a:ext>
            </a:extLst>
          </p:cNvPr>
          <p:cNvSpPr txBox="1"/>
          <p:nvPr/>
        </p:nvSpPr>
        <p:spPr>
          <a:xfrm>
            <a:off x="8338816" y="1602225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int8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261814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F498-58FB-A77B-B566-A60C28CC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noProof="0"/>
              <a:t>Python +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B708-5475-3713-E181-48E985434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sz="6000" noProof="0">
                <a:latin typeface="Aptos" panose="020B0004020202020204" pitchFamily="34" charset="0"/>
                <a:cs typeface="Segoe UI" panose="020B0502040204020203" pitchFamily="34" charset="0"/>
              </a:rPr>
              <a:t>↖️ E</a:t>
            </a:r>
            <a:r>
              <a:rPr lang="es-ES_tradnl" sz="6000" noProof="0">
                <a:latin typeface="Aptos" panose="020B0004020202020204" pitchFamily="34" charset="0"/>
              </a:rPr>
              <a:t>mbeddings vectoriales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3F6DCF-3603-19EC-9B34-2D2871DE85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algn="l">
              <a:buNone/>
            </a:pPr>
            <a:r>
              <a:rPr lang="en-US" b="0" i="0" u="none" strike="noStrike" noProof="0" dirty="0">
                <a:solidFill>
                  <a:srgbClr val="5982DB"/>
                </a:solidFill>
                <a:effectLst/>
              </a:rPr>
              <a:t>Gwyneth Peña-Siguenza</a:t>
            </a:r>
            <a:endParaRPr lang="en-US" b="0" i="0" noProof="0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US" b="0" i="0" u="none" strike="noStrike" noProof="0" dirty="0">
                <a:solidFill>
                  <a:srgbClr val="5982DB"/>
                </a:solidFill>
                <a:effectLst/>
              </a:rPr>
              <a:t>Python Cloud Advocate</a:t>
            </a:r>
            <a:endParaRPr lang="en-US" b="0" i="0" noProof="0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  <a:hlinkClick r:id="rId2"/>
              </a:rPr>
              <a:t>linkedin.com/in/madebygps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hlinkClick r:id="rId2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  <a:hlinkClick r:id="rId3"/>
              </a:rPr>
              <a:t>youtube.com/@lagps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algn="l"/>
            <a:endParaRPr lang="en-US" b="0" i="0" noProof="0" dirty="0">
              <a:solidFill>
                <a:srgbClr val="5982D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663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29C893-FC87-23EB-7070-60B30737B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458-28B5-DB1F-7512-6385ED8D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Cuantización escalar: Antes y Después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F1C56-569A-FD49-66F1-962718A7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" y="3418798"/>
            <a:ext cx="4674023" cy="3310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601D2B-E43D-901C-4D7C-426E34E3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699" y="3412453"/>
            <a:ext cx="4514088" cy="3316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23F6C0-46E9-BC8C-6BBF-7FC580516D9E}"/>
              </a:ext>
            </a:extLst>
          </p:cNvPr>
          <p:cNvSpPr txBox="1"/>
          <p:nvPr/>
        </p:nvSpPr>
        <p:spPr>
          <a:xfrm>
            <a:off x="1789442" y="2526008"/>
            <a:ext cx="3873234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42D2C-3EB9-EDA3-C1F3-3B2499895D69}"/>
              </a:ext>
            </a:extLst>
          </p:cNvPr>
          <p:cNvSpPr txBox="1"/>
          <p:nvPr/>
        </p:nvSpPr>
        <p:spPr>
          <a:xfrm>
            <a:off x="7295640" y="2526008"/>
            <a:ext cx="37686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b="0" i="0" noProof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[53, 40, 20, ...]</a:t>
            </a:r>
            <a:endParaRPr lang="es-ES_tradnl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48D04-C742-B6CC-EE7A-87323BEB0928}"/>
              </a:ext>
            </a:extLst>
          </p:cNvPr>
          <p:cNvSpPr txBox="1"/>
          <p:nvPr/>
        </p:nvSpPr>
        <p:spPr>
          <a:xfrm>
            <a:off x="2881102" y="1782347"/>
            <a:ext cx="1032529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s-ES_tradnl" sz="1800" noProof="0" dirty="0"/>
              <a:t>"Moana" </a:t>
            </a:r>
            <a:endParaRPr lang="es-ES_tradnl" noProof="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6BE85-2245-A4F0-C982-757037140D6D}"/>
              </a:ext>
            </a:extLst>
          </p:cNvPr>
          <p:cNvCxnSpPr>
            <a:cxnSpLocks/>
          </p:cNvCxnSpPr>
          <p:nvPr/>
        </p:nvCxnSpPr>
        <p:spPr>
          <a:xfrm>
            <a:off x="3362310" y="2196824"/>
            <a:ext cx="0" cy="272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25D05D-89C8-74C5-58A0-407CDAB493CF}"/>
              </a:ext>
            </a:extLst>
          </p:cNvPr>
          <p:cNvCxnSpPr>
            <a:cxnSpLocks/>
          </p:cNvCxnSpPr>
          <p:nvPr/>
        </p:nvCxnSpPr>
        <p:spPr>
          <a:xfrm>
            <a:off x="5723085" y="2710674"/>
            <a:ext cx="1572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79D097-AC44-C26D-496D-02774D022A6E}"/>
              </a:ext>
            </a:extLst>
          </p:cNvPr>
          <p:cNvSpPr txBox="1"/>
          <p:nvPr/>
        </p:nvSpPr>
        <p:spPr>
          <a:xfrm>
            <a:off x="5756234" y="2300934"/>
            <a:ext cx="141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 err="1"/>
              <a:t>quantization</a:t>
            </a:r>
            <a:endParaRPr lang="es-ES_tradnl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304305-C93D-C2A2-8D88-E70611972BC8}"/>
              </a:ext>
            </a:extLst>
          </p:cNvPr>
          <p:cNvSpPr txBox="1"/>
          <p:nvPr/>
        </p:nvSpPr>
        <p:spPr>
          <a:xfrm>
            <a:off x="1789442" y="2151679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 dirty="0"/>
              <a:t>float32</a:t>
            </a:r>
            <a:endParaRPr lang="es-ES_tradnl" noProof="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CE2110-4C4C-CCF1-BF7C-356C95F2FCC4}"/>
              </a:ext>
            </a:extLst>
          </p:cNvPr>
          <p:cNvSpPr txBox="1"/>
          <p:nvPr/>
        </p:nvSpPr>
        <p:spPr>
          <a:xfrm>
            <a:off x="7235231" y="2167564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 dirty="0"/>
              <a:t>int8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893794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18B5F-DE03-2B11-3E1C-D99B850D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A8A3-DC88-3660-85FE-FF42C5B6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¿Se </a:t>
            </a:r>
            <a:r>
              <a:rPr lang="en-US" dirty="0" err="1"/>
              <a:t>pierde</a:t>
            </a:r>
            <a:r>
              <a:rPr lang="en-US" dirty="0"/>
              <a:t> </a:t>
            </a:r>
            <a:r>
              <a:rPr lang="en-US" dirty="0" err="1"/>
              <a:t>precisión</a:t>
            </a:r>
            <a:r>
              <a:rPr lang="en-US" dirty="0"/>
              <a:t> con la </a:t>
            </a:r>
            <a:r>
              <a:rPr lang="en-US" dirty="0" err="1"/>
              <a:t>cuantización</a:t>
            </a:r>
            <a:r>
              <a:rPr lang="en-US" dirty="0"/>
              <a:t>?</a:t>
            </a:r>
            <a:endParaRPr lang="es-ES_tradnl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6C3494-237F-0867-E395-A46BEB755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259951"/>
              </p:ext>
            </p:extLst>
          </p:nvPr>
        </p:nvGraphicFramePr>
        <p:xfrm>
          <a:off x="6464296" y="2936356"/>
          <a:ext cx="5126758" cy="381842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563379">
                  <a:extLst>
                    <a:ext uri="{9D8B030D-6E8A-4147-A177-3AD203B41FA5}">
                      <a16:colId xmlns:a16="http://schemas.microsoft.com/office/drawing/2014/main" val="3102855888"/>
                    </a:ext>
                  </a:extLst>
                </a:gridCol>
                <a:gridCol w="2563379">
                  <a:extLst>
                    <a:ext uri="{9D8B030D-6E8A-4147-A177-3AD203B41FA5}">
                      <a16:colId xmlns:a16="http://schemas.microsoft.com/office/drawing/2014/main" val="1795008513"/>
                    </a:ext>
                  </a:extLst>
                </a:gridCol>
              </a:tblGrid>
              <a:tr h="328304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88168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/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284597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Mulan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0.903532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969631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Little </a:t>
                      </a:r>
                      <a:r>
                        <a:rPr lang="es-ES_tradnl" sz="1400" noProof="0" err="1"/>
                        <a:t>Mermaid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0.894227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093400"/>
                  </a:ext>
                </a:extLst>
              </a:tr>
              <a:tr h="368148">
                <a:tc>
                  <a:txBody>
                    <a:bodyPr/>
                    <a:lstStyle/>
                    <a:p>
                      <a:r>
                        <a:rPr lang="es-ES_tradnl" sz="1400" noProof="0"/>
                        <a:t>Lilo &amp; </a:t>
                      </a:r>
                      <a:r>
                        <a:rPr lang="es-ES_tradnl" sz="1400" noProof="0" err="1"/>
                        <a:t>Stitch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0.893718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169694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/>
                        <a:t>Big Hero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0.890959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397455"/>
                  </a:ext>
                </a:extLst>
              </a:tr>
              <a:tr h="421504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Monsters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University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0.890915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018668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Princess</a:t>
                      </a:r>
                      <a:r>
                        <a:rPr lang="es-ES_tradnl" sz="1400" noProof="0"/>
                        <a:t> and </a:t>
                      </a:r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Frog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0.889009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56028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Finding</a:t>
                      </a:r>
                      <a:r>
                        <a:rPr lang="es-ES_tradnl" sz="1400" noProof="0"/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0.888350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999481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/>
                        <a:t>Ice </a:t>
                      </a:r>
                      <a:r>
                        <a:rPr lang="es-ES_tradnl" sz="1400" noProof="0" err="1"/>
                        <a:t>Princess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0.885539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603099"/>
                  </a:ext>
                </a:extLst>
              </a:tr>
              <a:tr h="328304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Maleficent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0.885364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15645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E8D933C-8758-7255-D417-3CA776C7A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96127"/>
              </p:ext>
            </p:extLst>
          </p:nvPr>
        </p:nvGraphicFramePr>
        <p:xfrm>
          <a:off x="1231100" y="2944914"/>
          <a:ext cx="4273588" cy="37806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65412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</a:tblGrid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4503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40478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Mulan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0.546800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7893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Lilo &amp; </a:t>
                      </a:r>
                      <a:r>
                        <a:rPr lang="es-ES_tradnl" sz="1400" noProof="0" err="1"/>
                        <a:t>Stitch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0.502114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388983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Little </a:t>
                      </a:r>
                      <a:r>
                        <a:rPr lang="es-ES_tradnl" sz="1400" noProof="0" err="1"/>
                        <a:t>Mermaid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0.498209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72840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Big Hero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0.491800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74425"/>
                  </a:ext>
                </a:extLst>
              </a:tr>
              <a:tr h="41844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Monsters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University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0.484857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96219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Princess</a:t>
                      </a:r>
                      <a:r>
                        <a:rPr lang="es-ES_tradnl" sz="1400" noProof="0"/>
                        <a:t> and </a:t>
                      </a:r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Frog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0.471984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667091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Finding</a:t>
                      </a:r>
                      <a:r>
                        <a:rPr lang="es-ES_tradnl" sz="1400" noProof="0"/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0.471386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15672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Maleficent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0.461029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442125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Ice </a:t>
                      </a:r>
                      <a:r>
                        <a:rPr lang="es-ES_tradnl" sz="1400" noProof="0" err="1"/>
                        <a:t>Princess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0.457817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507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D19B0DB-27EE-645C-48FE-5FC6B3B07F83}"/>
              </a:ext>
            </a:extLst>
          </p:cNvPr>
          <p:cNvSpPr txBox="1"/>
          <p:nvPr/>
        </p:nvSpPr>
        <p:spPr>
          <a:xfrm>
            <a:off x="1166479" y="1983390"/>
            <a:ext cx="433821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[0.03265173360705, 0.013703...]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 -0.0189...]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[-0.0039056178648024797, 0.0190...]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DAC1AF-F92E-CA3A-9F2D-628962E097C0}"/>
              </a:ext>
            </a:extLst>
          </p:cNvPr>
          <p:cNvCxnSpPr>
            <a:cxnSpLocks/>
          </p:cNvCxnSpPr>
          <p:nvPr/>
        </p:nvCxnSpPr>
        <p:spPr>
          <a:xfrm>
            <a:off x="5504688" y="2309394"/>
            <a:ext cx="957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9C9A8A-E2E5-D361-AF37-1B6BD0027DE3}"/>
              </a:ext>
            </a:extLst>
          </p:cNvPr>
          <p:cNvSpPr txBox="1"/>
          <p:nvPr/>
        </p:nvSpPr>
        <p:spPr>
          <a:xfrm>
            <a:off x="6464296" y="2014148"/>
            <a:ext cx="51267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[53, 40,...]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[27, 19,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[29, 44,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CB6ECD-EBA4-4517-D733-D05E2B360962}"/>
              </a:ext>
            </a:extLst>
          </p:cNvPr>
          <p:cNvSpPr txBox="1"/>
          <p:nvPr/>
        </p:nvSpPr>
        <p:spPr>
          <a:xfrm>
            <a:off x="1166478" y="1619351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3949A8-235F-0387-5FCC-A192A07E52C1}"/>
              </a:ext>
            </a:extLst>
          </p:cNvPr>
          <p:cNvSpPr txBox="1"/>
          <p:nvPr/>
        </p:nvSpPr>
        <p:spPr>
          <a:xfrm>
            <a:off x="6464296" y="1627690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int8</a:t>
            </a:r>
            <a:endParaRPr lang="es-ES_tradnl" noProof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8C0D53-5FF6-4705-B3AE-0504A5489C6A}"/>
              </a:ext>
            </a:extLst>
          </p:cNvPr>
          <p:cNvCxnSpPr>
            <a:cxnSpLocks/>
          </p:cNvCxnSpPr>
          <p:nvPr/>
        </p:nvCxnSpPr>
        <p:spPr>
          <a:xfrm>
            <a:off x="5504688" y="4007130"/>
            <a:ext cx="959608" cy="391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689B84A-780B-29A6-62A9-8051922A579C}"/>
              </a:ext>
            </a:extLst>
          </p:cNvPr>
          <p:cNvCxnSpPr>
            <a:cxnSpLocks/>
          </p:cNvCxnSpPr>
          <p:nvPr/>
        </p:nvCxnSpPr>
        <p:spPr>
          <a:xfrm flipV="1">
            <a:off x="5504688" y="4037888"/>
            <a:ext cx="959608" cy="360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FF3087-F78B-3132-D2CB-F4F50F7062CF}"/>
              </a:ext>
            </a:extLst>
          </p:cNvPr>
          <p:cNvCxnSpPr>
            <a:cxnSpLocks/>
          </p:cNvCxnSpPr>
          <p:nvPr/>
        </p:nvCxnSpPr>
        <p:spPr>
          <a:xfrm>
            <a:off x="5506852" y="6276187"/>
            <a:ext cx="957444" cy="345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8E6CFD-A891-13CB-39A0-5159016CFB7C}"/>
              </a:ext>
            </a:extLst>
          </p:cNvPr>
          <p:cNvCxnSpPr>
            <a:cxnSpLocks/>
          </p:cNvCxnSpPr>
          <p:nvPr/>
        </p:nvCxnSpPr>
        <p:spPr>
          <a:xfrm flipV="1">
            <a:off x="5504688" y="6276187"/>
            <a:ext cx="957444" cy="328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79BFA0C-2E5A-4E89-C83A-C67127C76FDE}"/>
              </a:ext>
            </a:extLst>
          </p:cNvPr>
          <p:cNvSpPr txBox="1"/>
          <p:nvPr/>
        </p:nvSpPr>
        <p:spPr>
          <a:xfrm>
            <a:off x="5472440" y="3586868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8E8A68-08D2-F132-E9FC-5978EBEBA691}"/>
              </a:ext>
            </a:extLst>
          </p:cNvPr>
          <p:cNvSpPr txBox="1"/>
          <p:nvPr/>
        </p:nvSpPr>
        <p:spPr>
          <a:xfrm>
            <a:off x="5472440" y="4657642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D0F7C-F5D6-957C-E82A-E376FDBF3752}"/>
              </a:ext>
            </a:extLst>
          </p:cNvPr>
          <p:cNvSpPr txBox="1"/>
          <p:nvPr/>
        </p:nvSpPr>
        <p:spPr>
          <a:xfrm>
            <a:off x="5472440" y="5033618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54DFD-84D1-46F4-3147-42A8BC48AAC0}"/>
              </a:ext>
            </a:extLst>
          </p:cNvPr>
          <p:cNvSpPr txBox="1"/>
          <p:nvPr/>
        </p:nvSpPr>
        <p:spPr>
          <a:xfrm>
            <a:off x="5472440" y="5453880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1AC4C7-BB1D-86A7-3800-5C4A51ECF863}"/>
              </a:ext>
            </a:extLst>
          </p:cNvPr>
          <p:cNvSpPr txBox="1"/>
          <p:nvPr/>
        </p:nvSpPr>
        <p:spPr>
          <a:xfrm>
            <a:off x="5472440" y="5833685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134837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F404A-186A-BBD6-D869-A252A6358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5473-0B1C-9E07-1BFC-B664ABE7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Más extremo: </a:t>
            </a:r>
            <a:r>
              <a:rPr lang="en-US" dirty="0" err="1"/>
              <a:t>cuantización</a:t>
            </a:r>
            <a:r>
              <a:rPr lang="en-US" dirty="0"/>
              <a:t> </a:t>
            </a:r>
            <a:r>
              <a:rPr lang="en-US" dirty="0" err="1"/>
              <a:t>binaria</a:t>
            </a:r>
            <a:r>
              <a:rPr lang="en-US" dirty="0"/>
              <a:t> </a:t>
            </a:r>
            <a:endParaRPr lang="es-ES_tradn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D7CDD4-585B-D874-03E3-E1B45ED2E4B0}"/>
              </a:ext>
            </a:extLst>
          </p:cNvPr>
          <p:cNvSpPr txBox="1"/>
          <p:nvPr/>
        </p:nvSpPr>
        <p:spPr>
          <a:xfrm>
            <a:off x="1178088" y="3628621"/>
            <a:ext cx="9032466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_tradnl" sz="2200" noProof="0"/>
              <a:t>Escoge un centro C basándote en el promedio, una muestra o conocimientos previos.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_tradnl" sz="2200" noProof="0"/>
              <a:t>Si el valor es mayor o igual a C, mapea a 1; de lo contrario, mapea a 0.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D95E1E-4B8F-15B5-058F-42C53BCBCED1}"/>
              </a:ext>
            </a:extLst>
          </p:cNvPr>
          <p:cNvSpPr txBox="1"/>
          <p:nvPr/>
        </p:nvSpPr>
        <p:spPr>
          <a:xfrm>
            <a:off x="1166478" y="2157126"/>
            <a:ext cx="594188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 0.01370371412485838, 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 -0.018985141068696976, 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[-0.0039056178648024797, 0.019039113074541092,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7EF8D0-830C-44E8-AA7E-639C50BA2B40}"/>
              </a:ext>
            </a:extLst>
          </p:cNvPr>
          <p:cNvCxnSpPr>
            <a:cxnSpLocks/>
          </p:cNvCxnSpPr>
          <p:nvPr/>
        </p:nvCxnSpPr>
        <p:spPr>
          <a:xfrm>
            <a:off x="7142248" y="2483130"/>
            <a:ext cx="11032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8C715A-C5E1-5924-BB59-176955B7114D}"/>
              </a:ext>
            </a:extLst>
          </p:cNvPr>
          <p:cNvSpPr txBox="1"/>
          <p:nvPr/>
        </p:nvSpPr>
        <p:spPr>
          <a:xfrm>
            <a:off x="8338816" y="2162419"/>
            <a:ext cx="299285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1,...]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0,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1,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EF9CB8-91D1-B666-642D-3F21AC7D74F7}"/>
              </a:ext>
            </a:extLst>
          </p:cNvPr>
          <p:cNvSpPr txBox="1"/>
          <p:nvPr/>
        </p:nvSpPr>
        <p:spPr>
          <a:xfrm>
            <a:off x="1166478" y="1793087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330A0C-957A-F766-03E1-459E6AF50811}"/>
              </a:ext>
            </a:extLst>
          </p:cNvPr>
          <p:cNvSpPr txBox="1"/>
          <p:nvPr/>
        </p:nvSpPr>
        <p:spPr>
          <a:xfrm>
            <a:off x="8338816" y="1775961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bit</a:t>
            </a:r>
            <a:endParaRPr lang="es-ES_tradnl" noProof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115B62A-FA73-DD13-3A3B-287526C64668}"/>
              </a:ext>
            </a:extLst>
          </p:cNvPr>
          <p:cNvGrpSpPr/>
          <p:nvPr/>
        </p:nvGrpSpPr>
        <p:grpSpPr>
          <a:xfrm>
            <a:off x="1295167" y="4886978"/>
            <a:ext cx="10172912" cy="1015663"/>
            <a:chOff x="1258591" y="4554513"/>
            <a:chExt cx="5883657" cy="58742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03E09FD-42C0-FA1E-AD76-DD23E8CAF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199996" y="4554513"/>
              <a:ext cx="0" cy="275008"/>
            </a:xfrm>
            <a:prstGeom prst="line">
              <a:avLst/>
            </a:prstGeom>
            <a:ln w="19050">
              <a:solidFill>
                <a:srgbClr val="9847C7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EF3CD6C-1FFE-91DC-D56F-D1CEF3EF6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305090" y="4712349"/>
              <a:ext cx="1415698" cy="264916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324EAF1-9996-1FC7-1C21-2F1E82626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0788" y="4712349"/>
              <a:ext cx="1476495" cy="264916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DF2C9AC-A1F3-0F78-ED66-851A49F3F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202709" y="4712349"/>
              <a:ext cx="1532268" cy="256059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24FA5C-F31C-48FC-6292-96BCAA48D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4977" y="4712349"/>
              <a:ext cx="1359925" cy="256059"/>
            </a:xfrm>
            <a:prstGeom prst="line">
              <a:avLst/>
            </a:prstGeom>
            <a:solidFill>
              <a:schemeClr val="bg1"/>
            </a:solidFill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2DA6EB-9350-49E6-B8C8-68D04C7D4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258591" y="4692325"/>
              <a:ext cx="5883657" cy="20024"/>
            </a:xfrm>
            <a:prstGeom prst="line">
              <a:avLst/>
            </a:prstGeom>
            <a:ln w="19050" cap="rnd">
              <a:gradFill flip="none" rotWithShape="1">
                <a:gsLst>
                  <a:gs pos="0">
                    <a:srgbClr val="FF5C39"/>
                  </a:gs>
                  <a:gs pos="32000">
                    <a:srgbClr val="C03BC4"/>
                  </a:gs>
                  <a:gs pos="6800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arrow" w="lg" len="sm"/>
              <a:tailEnd type="arrow" w="lg" len="sm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534EC98-3A2D-C596-8B33-0261F7279DE4}"/>
                </a:ext>
              </a:extLst>
            </p:cNvPr>
            <p:cNvSpPr>
              <a:spLocks/>
            </p:cNvSpPr>
            <p:nvPr/>
          </p:nvSpPr>
          <p:spPr>
            <a:xfrm>
              <a:off x="2573923" y="4889937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2" indent="0" algn="ctr" defTabSz="828675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773238" algn="l"/>
                </a:tabLst>
                <a:defRPr/>
              </a:pPr>
              <a:r>
                <a:rPr kumimoji="0" lang="es-ES_trad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750612E-0854-ED85-8CEF-EDD8DA3DF350}"/>
                </a:ext>
              </a:extLst>
            </p:cNvPr>
            <p:cNvSpPr>
              <a:spLocks/>
            </p:cNvSpPr>
            <p:nvPr/>
          </p:nvSpPr>
          <p:spPr>
            <a:xfrm>
              <a:off x="5611689" y="4889937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marL="0" marR="0" lvl="2" indent="0" algn="ctr" defTabSz="828675" rtl="0" eaLnBrk="1" fontAlgn="base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773238" algn="l"/>
                </a:tabLst>
                <a:defRPr/>
              </a:pPr>
              <a:r>
                <a:rPr kumimoji="0" lang="es-ES_trad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0E7E173-2404-A7A2-92B7-27C12F5570FA}"/>
              </a:ext>
            </a:extLst>
          </p:cNvPr>
          <p:cNvSpPr txBox="1"/>
          <p:nvPr/>
        </p:nvSpPr>
        <p:spPr>
          <a:xfrm>
            <a:off x="6198929" y="5388899"/>
            <a:ext cx="398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noProof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08967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1BBD8F4-F4C0-FA7B-B119-911716D4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ADF0-E09C-95D0-841C-029DF06F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Cuantización binaria: Antes y después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225D3-2C37-0346-83ED-2260EA50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" y="3418798"/>
            <a:ext cx="4674023" cy="3310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805BF-FC5C-7259-FAED-26A7BFB8CFD9}"/>
              </a:ext>
            </a:extLst>
          </p:cNvPr>
          <p:cNvSpPr txBox="1"/>
          <p:nvPr/>
        </p:nvSpPr>
        <p:spPr>
          <a:xfrm>
            <a:off x="1789442" y="2526008"/>
            <a:ext cx="3873234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95A85-A45C-0FCE-9F6F-227D95F08C59}"/>
              </a:ext>
            </a:extLst>
          </p:cNvPr>
          <p:cNvSpPr txBox="1"/>
          <p:nvPr/>
        </p:nvSpPr>
        <p:spPr>
          <a:xfrm>
            <a:off x="7295640" y="2526008"/>
            <a:ext cx="37686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b="0" i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[1, 1, 0, ...]</a:t>
            </a:r>
            <a:endParaRPr lang="es-ES_tradnl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595A5-7D53-4C3E-38AE-7E8C565D66C0}"/>
              </a:ext>
            </a:extLst>
          </p:cNvPr>
          <p:cNvSpPr txBox="1"/>
          <p:nvPr/>
        </p:nvSpPr>
        <p:spPr>
          <a:xfrm>
            <a:off x="2881102" y="1782347"/>
            <a:ext cx="1032529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s-ES_tradnl" sz="1800" noProof="0"/>
              <a:t>"Moana" </a:t>
            </a:r>
            <a:endParaRPr lang="es-ES_tradnl" noProof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1F0E25-953C-67D6-04E2-C112B1A95C21}"/>
              </a:ext>
            </a:extLst>
          </p:cNvPr>
          <p:cNvCxnSpPr>
            <a:cxnSpLocks/>
          </p:cNvCxnSpPr>
          <p:nvPr/>
        </p:nvCxnSpPr>
        <p:spPr>
          <a:xfrm>
            <a:off x="3362310" y="2196824"/>
            <a:ext cx="0" cy="272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DD411B-E886-3CB5-EA58-6AE83C440881}"/>
              </a:ext>
            </a:extLst>
          </p:cNvPr>
          <p:cNvCxnSpPr>
            <a:cxnSpLocks/>
          </p:cNvCxnSpPr>
          <p:nvPr/>
        </p:nvCxnSpPr>
        <p:spPr>
          <a:xfrm>
            <a:off x="5723085" y="2710674"/>
            <a:ext cx="15725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35783C-3C44-D889-24E7-78EB1BE1F548}"/>
              </a:ext>
            </a:extLst>
          </p:cNvPr>
          <p:cNvSpPr txBox="1"/>
          <p:nvPr/>
        </p:nvSpPr>
        <p:spPr>
          <a:xfrm>
            <a:off x="5756234" y="2300934"/>
            <a:ext cx="1418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 err="1"/>
              <a:t>quantization</a:t>
            </a:r>
            <a:endParaRPr lang="es-ES_tradnl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39B6E-C9EE-4A39-69DE-58D1466E2194}"/>
              </a:ext>
            </a:extLst>
          </p:cNvPr>
          <p:cNvSpPr txBox="1"/>
          <p:nvPr/>
        </p:nvSpPr>
        <p:spPr>
          <a:xfrm>
            <a:off x="1789442" y="2151679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252D4-4423-E753-FD75-07112BB6E343}"/>
              </a:ext>
            </a:extLst>
          </p:cNvPr>
          <p:cNvSpPr txBox="1"/>
          <p:nvPr/>
        </p:nvSpPr>
        <p:spPr>
          <a:xfrm>
            <a:off x="7235231" y="2167564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bit</a:t>
            </a:r>
            <a:endParaRPr lang="es-ES_tradnl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32263-F078-732B-FCB8-A71EA581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416" y="3387714"/>
            <a:ext cx="4535424" cy="33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19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FC6C3-80EA-A24B-9E49-E37F23A32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359DD-E652-DCC7-8118-9BF19D7D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Más extremo: </a:t>
            </a:r>
            <a:r>
              <a:rPr lang="en-US" dirty="0" err="1"/>
              <a:t>cuantización</a:t>
            </a:r>
            <a:r>
              <a:rPr lang="en-US" dirty="0"/>
              <a:t> </a:t>
            </a:r>
            <a:r>
              <a:rPr lang="en-US" dirty="0" err="1"/>
              <a:t>binaria</a:t>
            </a:r>
            <a:endParaRPr lang="es-ES_tradnl" noProof="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FBF3D7-9B5C-C8DA-6B3D-AD615FA1C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049"/>
              </p:ext>
            </p:extLst>
          </p:nvPr>
        </p:nvGraphicFramePr>
        <p:xfrm>
          <a:off x="6464296" y="2936356"/>
          <a:ext cx="5126758" cy="3856286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2563379">
                  <a:extLst>
                    <a:ext uri="{9D8B030D-6E8A-4147-A177-3AD203B41FA5}">
                      <a16:colId xmlns:a16="http://schemas.microsoft.com/office/drawing/2014/main" val="3102855888"/>
                    </a:ext>
                  </a:extLst>
                </a:gridCol>
                <a:gridCol w="2563379">
                  <a:extLst>
                    <a:ext uri="{9D8B030D-6E8A-4147-A177-3AD203B41FA5}">
                      <a16:colId xmlns:a16="http://schemas.microsoft.com/office/drawing/2014/main" val="1795008513"/>
                    </a:ext>
                  </a:extLst>
                </a:gridCol>
              </a:tblGrid>
              <a:tr h="316019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88168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/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/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284597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Mulan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0.686634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969631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Little </a:t>
                      </a:r>
                      <a:r>
                        <a:rPr lang="es-ES_tradnl" sz="1400" noProof="0" err="1"/>
                        <a:t>Mermaid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0.666260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093400"/>
                  </a:ext>
                </a:extLst>
              </a:tr>
              <a:tr h="451193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Princess</a:t>
                      </a:r>
                      <a:r>
                        <a:rPr lang="es-ES_tradnl" sz="1400" noProof="0"/>
                        <a:t> and </a:t>
                      </a:r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Frog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0.659825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169694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/>
                        <a:t>Lilo &amp; </a:t>
                      </a:r>
                      <a:r>
                        <a:rPr lang="es-ES_tradnl" sz="1400" noProof="0" err="1"/>
                        <a:t>Stitch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0.657599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0397455"/>
                  </a:ext>
                </a:extLst>
              </a:tr>
              <a:tr h="409028"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Big Hero 6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>
                          <a:effectLst/>
                        </a:rPr>
                        <a:t>0.655869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636018668"/>
                  </a:ext>
                </a:extLst>
              </a:tr>
              <a:tr h="467913"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Ice </a:t>
                      </a:r>
                      <a:r>
                        <a:rPr lang="es-ES_tradnl" sz="1400" b="0" i="0" kern="1200" noProof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Princess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0.648046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4856028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Finding</a:t>
                      </a:r>
                      <a:r>
                        <a:rPr lang="es-ES_tradnl" sz="1400" noProof="0"/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0.643830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999481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b="0" i="0" kern="1200" noProof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Lion King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b="0" i="0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0.643088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603099"/>
                  </a:ext>
                </a:extLst>
              </a:tr>
              <a:tr h="316019">
                <a:tc>
                  <a:txBody>
                    <a:bodyPr/>
                    <a:lstStyle/>
                    <a:p>
                      <a:r>
                        <a:rPr lang="es-ES_tradnl" sz="1400" noProof="0" err="1"/>
                        <a:t>Maleficent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400" noProof="0">
                          <a:effectLst/>
                        </a:rPr>
                        <a:t>0.642270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3815645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D1395A1-C1A6-70FC-B104-96B16C16E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99003"/>
              </p:ext>
            </p:extLst>
          </p:nvPr>
        </p:nvGraphicFramePr>
        <p:xfrm>
          <a:off x="1231100" y="2944914"/>
          <a:ext cx="4273588" cy="382404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65412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</a:tblGrid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4503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40478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Mulan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0.546800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7893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Lilo &amp; </a:t>
                      </a:r>
                      <a:r>
                        <a:rPr lang="es-ES_tradnl" sz="1400" noProof="0" err="1"/>
                        <a:t>Stitch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0.502114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388983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Little </a:t>
                      </a:r>
                      <a:r>
                        <a:rPr lang="es-ES_tradnl" sz="1400" noProof="0" err="1"/>
                        <a:t>Mermaid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0.498209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72840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Big Hero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0.491800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74425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Monsters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University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0.484857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96219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Princess</a:t>
                      </a:r>
                      <a:r>
                        <a:rPr lang="es-ES_tradnl" sz="1400" noProof="0"/>
                        <a:t> and </a:t>
                      </a:r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Frog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0.471984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667091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Finding</a:t>
                      </a:r>
                      <a:r>
                        <a:rPr lang="es-ES_tradnl" sz="1400" noProof="0"/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0.471386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15672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Maleficent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0.461029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442125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Ice </a:t>
                      </a:r>
                      <a:r>
                        <a:rPr lang="es-ES_tradnl" sz="1400" noProof="0" err="1"/>
                        <a:t>Princess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0.457817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507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9E1F59F-FDE5-B3D8-EE45-708E79B512BB}"/>
              </a:ext>
            </a:extLst>
          </p:cNvPr>
          <p:cNvSpPr txBox="1"/>
          <p:nvPr/>
        </p:nvSpPr>
        <p:spPr>
          <a:xfrm>
            <a:off x="1166479" y="1983390"/>
            <a:ext cx="433821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[0.03265173360705, 0.013703...]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 -0.0189...]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[-0.0039056178648024797, 0.0190...]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583F28-A1F7-0ACB-73AF-00863619B738}"/>
              </a:ext>
            </a:extLst>
          </p:cNvPr>
          <p:cNvCxnSpPr>
            <a:cxnSpLocks/>
          </p:cNvCxnSpPr>
          <p:nvPr/>
        </p:nvCxnSpPr>
        <p:spPr>
          <a:xfrm>
            <a:off x="5632704" y="2309394"/>
            <a:ext cx="6078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A8E5A7-B5BE-22CC-7711-06E4BB1B1600}"/>
              </a:ext>
            </a:extLst>
          </p:cNvPr>
          <p:cNvSpPr txBox="1"/>
          <p:nvPr/>
        </p:nvSpPr>
        <p:spPr>
          <a:xfrm>
            <a:off x="6464296" y="2014148"/>
            <a:ext cx="512675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1,...]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0,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1,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3F1CFE-86D8-2564-9138-A95D72BE4CA2}"/>
              </a:ext>
            </a:extLst>
          </p:cNvPr>
          <p:cNvSpPr txBox="1"/>
          <p:nvPr/>
        </p:nvSpPr>
        <p:spPr>
          <a:xfrm>
            <a:off x="1166478" y="1619351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B66596-FFB1-69EA-6272-D4F2BABE039E}"/>
              </a:ext>
            </a:extLst>
          </p:cNvPr>
          <p:cNvSpPr txBox="1"/>
          <p:nvPr/>
        </p:nvSpPr>
        <p:spPr>
          <a:xfrm>
            <a:off x="6464296" y="1627690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bit</a:t>
            </a:r>
            <a:endParaRPr lang="es-ES_tradnl" noProof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068C5A-2AEE-AC6D-AB33-7167F1201516}"/>
              </a:ext>
            </a:extLst>
          </p:cNvPr>
          <p:cNvCxnSpPr>
            <a:cxnSpLocks/>
          </p:cNvCxnSpPr>
          <p:nvPr/>
        </p:nvCxnSpPr>
        <p:spPr>
          <a:xfrm flipV="1">
            <a:off x="5504688" y="4041648"/>
            <a:ext cx="959608" cy="3861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F037BE-D332-F9BE-9CB6-9650FD91AC6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504688" y="4041648"/>
            <a:ext cx="959608" cy="822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2CA98D-0E91-CD5A-8491-1F641F8900BC}"/>
              </a:ext>
            </a:extLst>
          </p:cNvPr>
          <p:cNvCxnSpPr>
            <a:cxnSpLocks/>
          </p:cNvCxnSpPr>
          <p:nvPr/>
        </p:nvCxnSpPr>
        <p:spPr>
          <a:xfrm flipV="1">
            <a:off x="5504688" y="4427754"/>
            <a:ext cx="959608" cy="121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86227B-BB51-3647-D353-44EE64014241}"/>
              </a:ext>
            </a:extLst>
          </p:cNvPr>
          <p:cNvCxnSpPr>
            <a:cxnSpLocks/>
          </p:cNvCxnSpPr>
          <p:nvPr/>
        </p:nvCxnSpPr>
        <p:spPr>
          <a:xfrm>
            <a:off x="5504688" y="4727448"/>
            <a:ext cx="959608" cy="475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0591CB-C970-374C-F50F-FC6F3BE72F4A}"/>
              </a:ext>
            </a:extLst>
          </p:cNvPr>
          <p:cNvCxnSpPr>
            <a:cxnSpLocks/>
          </p:cNvCxnSpPr>
          <p:nvPr/>
        </p:nvCxnSpPr>
        <p:spPr>
          <a:xfrm>
            <a:off x="5504688" y="6309360"/>
            <a:ext cx="959608" cy="329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4B7975-74A6-D108-FE82-F3BC538724EF}"/>
              </a:ext>
            </a:extLst>
          </p:cNvPr>
          <p:cNvCxnSpPr>
            <a:cxnSpLocks/>
          </p:cNvCxnSpPr>
          <p:nvPr/>
        </p:nvCxnSpPr>
        <p:spPr>
          <a:xfrm flipV="1">
            <a:off x="5504688" y="5577840"/>
            <a:ext cx="959608" cy="10607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99E0B0-00DC-34E8-50A2-76ADD8A0A121}"/>
              </a:ext>
            </a:extLst>
          </p:cNvPr>
          <p:cNvSpPr txBox="1"/>
          <p:nvPr/>
        </p:nvSpPr>
        <p:spPr>
          <a:xfrm>
            <a:off x="5454220" y="5035014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80B28D-E8BF-CDFD-9CAC-319B0D0A3953}"/>
              </a:ext>
            </a:extLst>
          </p:cNvPr>
          <p:cNvSpPr txBox="1"/>
          <p:nvPr/>
        </p:nvSpPr>
        <p:spPr>
          <a:xfrm>
            <a:off x="5454220" y="3586868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D8B4CD-EF90-90DE-5D97-BF57982F05BC}"/>
              </a:ext>
            </a:extLst>
          </p:cNvPr>
          <p:cNvSpPr txBox="1"/>
          <p:nvPr/>
        </p:nvSpPr>
        <p:spPr>
          <a:xfrm>
            <a:off x="5451934" y="5868301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308134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812E056-C4A5-FE72-BDB7-4BE47FB9B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88D73-FAF7-E206-EA00-7DEBB882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Impacto real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almacenamiento</a:t>
            </a:r>
            <a:endParaRPr lang="es-ES_tradnl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81679-80E9-C4EC-682D-740E973C9AF2}"/>
              </a:ext>
            </a:extLst>
          </p:cNvPr>
          <p:cNvSpPr txBox="1"/>
          <p:nvPr/>
        </p:nvSpPr>
        <p:spPr>
          <a:xfrm>
            <a:off x="2943189" y="1983390"/>
            <a:ext cx="313120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[0.03265173360705,...]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DA6AD-DE33-BAE4-C249-287BA0D28966}"/>
              </a:ext>
            </a:extLst>
          </p:cNvPr>
          <p:cNvSpPr txBox="1"/>
          <p:nvPr/>
        </p:nvSpPr>
        <p:spPr>
          <a:xfrm>
            <a:off x="9863818" y="2014148"/>
            <a:ext cx="147474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1,...]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0,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1,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37B6B-ECE1-C939-BF77-2567EF9A9000}"/>
              </a:ext>
            </a:extLst>
          </p:cNvPr>
          <p:cNvSpPr txBox="1"/>
          <p:nvPr/>
        </p:nvSpPr>
        <p:spPr>
          <a:xfrm>
            <a:off x="2943188" y="1619351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A327A-EE76-00A6-5B23-F3E70DFC140C}"/>
              </a:ext>
            </a:extLst>
          </p:cNvPr>
          <p:cNvSpPr txBox="1"/>
          <p:nvPr/>
        </p:nvSpPr>
        <p:spPr>
          <a:xfrm>
            <a:off x="9863818" y="1627690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bit</a:t>
            </a:r>
            <a:endParaRPr lang="es-ES_tradnl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CDAC11-FDB0-DD00-1557-C235BACE9AE4}"/>
              </a:ext>
            </a:extLst>
          </p:cNvPr>
          <p:cNvSpPr txBox="1"/>
          <p:nvPr/>
        </p:nvSpPr>
        <p:spPr>
          <a:xfrm>
            <a:off x="6901679" y="2014148"/>
            <a:ext cx="170282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[53, 40,...]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[27, 19, ...]</a:t>
            </a:r>
          </a:p>
          <a:p>
            <a:pPr algn="l">
              <a:buNone/>
            </a:pPr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[29, 44, 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7394E-6098-CAEC-4FE0-B0912B6683B6}"/>
              </a:ext>
            </a:extLst>
          </p:cNvPr>
          <p:cNvSpPr txBox="1"/>
          <p:nvPr/>
        </p:nvSpPr>
        <p:spPr>
          <a:xfrm>
            <a:off x="6901678" y="1627690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int8</a:t>
            </a:r>
            <a:endParaRPr lang="es-ES_tradnl" noProof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081DD1F-0188-F535-77BF-18597A39C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294186"/>
              </p:ext>
            </p:extLst>
          </p:nvPr>
        </p:nvGraphicFramePr>
        <p:xfrm>
          <a:off x="1401051" y="3793917"/>
          <a:ext cx="10181348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613421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1058005649"/>
                    </a:ext>
                  </a:extLst>
                </a:gridCol>
                <a:gridCol w="2075687">
                  <a:extLst>
                    <a:ext uri="{9D8B030D-6E8A-4147-A177-3AD203B41FA5}">
                      <a16:colId xmlns:a16="http://schemas.microsoft.com/office/drawing/2014/main" val="3655487502"/>
                    </a:ext>
                  </a:extLst>
                </a:gridCol>
              </a:tblGrid>
              <a:tr h="239439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numpy</a:t>
                      </a:r>
                      <a:r>
                        <a:rPr lang="es-ES_tradnl" sz="1400" b="1" noProof="0"/>
                        <a:t> </a:t>
                      </a:r>
                      <a:r>
                        <a:rPr lang="es-ES_tradnl" sz="1400" b="1" noProof="0" err="1"/>
                        <a:t>typed</a:t>
                      </a:r>
                      <a:r>
                        <a:rPr lang="es-ES_tradnl" sz="1400" b="1" noProof="0"/>
                        <a:t> </a:t>
                      </a:r>
                      <a:r>
                        <a:rPr lang="es-ES_tradnl" sz="1400" b="1" noProof="0" err="1"/>
                        <a:t>arrays</a:t>
                      </a:r>
                      <a:endParaRPr lang="es-ES_tradnl" sz="14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12400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1648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1648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7893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024BCB88-DC43-8EBD-2502-009C37B817DC}"/>
              </a:ext>
            </a:extLst>
          </p:cNvPr>
          <p:cNvSpPr txBox="1"/>
          <p:nvPr/>
        </p:nvSpPr>
        <p:spPr>
          <a:xfrm>
            <a:off x="1307592" y="4658681"/>
            <a:ext cx="10655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Las bases de </a:t>
            </a:r>
            <a:r>
              <a:rPr lang="en-US" sz="2400" err="1"/>
              <a:t>datos</a:t>
            </a:r>
            <a:r>
              <a:rPr lang="en-US" sz="2400"/>
              <a:t> que </a:t>
            </a:r>
            <a:r>
              <a:rPr lang="en-US" sz="2400" err="1"/>
              <a:t>soportan</a:t>
            </a:r>
            <a:r>
              <a:rPr lang="en-US" sz="2400"/>
              <a:t> </a:t>
            </a:r>
            <a:r>
              <a:rPr lang="en-US" sz="2400" err="1"/>
              <a:t>almacenamiento</a:t>
            </a:r>
            <a:r>
              <a:rPr lang="en-US" sz="2400"/>
              <a:t> vectorial a menudo </a:t>
            </a:r>
            <a:r>
              <a:rPr lang="en-US" sz="2400" err="1"/>
              <a:t>pueden</a:t>
            </a:r>
            <a:r>
              <a:rPr lang="en-US" sz="2400"/>
              <a:t> </a:t>
            </a:r>
            <a:r>
              <a:rPr lang="en-US" sz="2400" err="1"/>
              <a:t>ahorrar</a:t>
            </a:r>
            <a:r>
              <a:rPr lang="en-US" sz="2400"/>
              <a:t> </a:t>
            </a:r>
            <a:r>
              <a:rPr lang="en-US" sz="2400" err="1"/>
              <a:t>más</a:t>
            </a:r>
            <a:r>
              <a:rPr lang="en-US" sz="2400"/>
              <a:t> </a:t>
            </a:r>
            <a:r>
              <a:rPr lang="en-US" sz="2400" err="1"/>
              <a:t>espacio</a:t>
            </a:r>
            <a:r>
              <a:rPr lang="en-US" sz="2400"/>
              <a:t> </a:t>
            </a:r>
            <a:r>
              <a:rPr lang="en-US" sz="2400" err="1"/>
              <a:t>utilizando</a:t>
            </a:r>
            <a:r>
              <a:rPr lang="en-US" sz="2400"/>
              <a:t> bits, </a:t>
            </a:r>
            <a:r>
              <a:rPr lang="en-US" sz="2400" err="1"/>
              <a:t>mediante</a:t>
            </a:r>
            <a:r>
              <a:rPr lang="en-US" sz="2400"/>
              <a:t> </a:t>
            </a:r>
            <a:r>
              <a:rPr lang="en-US" sz="2400" err="1"/>
              <a:t>técnicas</a:t>
            </a:r>
            <a:r>
              <a:rPr lang="en-US" sz="2400"/>
              <a:t> </a:t>
            </a:r>
            <a:r>
              <a:rPr lang="en-US" sz="2400" err="1"/>
              <a:t>como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empaquetamiento</a:t>
            </a:r>
            <a:r>
              <a:rPr lang="en-US" sz="2400"/>
              <a:t> de bits.</a:t>
            </a:r>
            <a:endParaRPr lang="es-ES_tradnl" sz="2400" noProof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96A796C-84E4-7918-9F08-8AE4B13DB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801017"/>
              </p:ext>
            </p:extLst>
          </p:nvPr>
        </p:nvGraphicFramePr>
        <p:xfrm>
          <a:off x="1391907" y="3138363"/>
          <a:ext cx="10181348" cy="518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613421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1058005649"/>
                    </a:ext>
                  </a:extLst>
                </a:gridCol>
                <a:gridCol w="2075687">
                  <a:extLst>
                    <a:ext uri="{9D8B030D-6E8A-4147-A177-3AD203B41FA5}">
                      <a16:colId xmlns:a16="http://schemas.microsoft.com/office/drawing/2014/main" val="3655487502"/>
                    </a:ext>
                  </a:extLst>
                </a:gridCol>
              </a:tblGrid>
              <a:tr h="4070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400" b="1" noProof="0">
                          <a:effectLst/>
                        </a:rPr>
                        <a:t>Python </a:t>
                      </a:r>
                      <a:r>
                        <a:rPr lang="es-ES_tradnl" sz="1400" b="1" noProof="0" err="1">
                          <a:effectLst/>
                        </a:rPr>
                        <a:t>built</a:t>
                      </a:r>
                      <a:r>
                        <a:rPr lang="es-ES_tradnl" sz="1400" b="1" noProof="0">
                          <a:effectLst/>
                        </a:rPr>
                        <a:t>-in </a:t>
                      </a:r>
                      <a:r>
                        <a:rPr lang="es-ES_tradnl" sz="1400" b="1" noProof="0" err="1">
                          <a:effectLst/>
                        </a:rPr>
                        <a:t>number</a:t>
                      </a:r>
                      <a:r>
                        <a:rPr lang="es-ES_tradnl" sz="1400" b="1" noProof="0">
                          <a:effectLst/>
                        </a:rPr>
                        <a:t> </a:t>
                      </a:r>
                      <a:r>
                        <a:rPr lang="es-ES_tradnl" sz="1400" b="1" noProof="0" err="1">
                          <a:effectLst/>
                        </a:rPr>
                        <a:t>type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12728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12728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800" b="0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12728</a:t>
                      </a:r>
                      <a:endParaRPr lang="es-ES_tradnl" sz="1400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404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69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0B9C-B613-A343-9AD8-74BD43EA6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65D2-3F77-A0A6-762C-EF4845FE0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1532728" cy="1325563"/>
          </a:xfrm>
        </p:spPr>
        <p:txBody>
          <a:bodyPr/>
          <a:lstStyle/>
          <a:p>
            <a:r>
              <a:rPr lang="en-US" dirty="0"/>
              <a:t>Impacto real</a:t>
            </a:r>
            <a:endParaRPr lang="es-ES_tradnl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DBB82-CEDD-C639-C2A7-F499A24C211C}"/>
              </a:ext>
            </a:extLst>
          </p:cNvPr>
          <p:cNvSpPr txBox="1"/>
          <p:nvPr/>
        </p:nvSpPr>
        <p:spPr>
          <a:xfrm>
            <a:off x="1197270" y="1629374"/>
            <a:ext cx="10836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noProof="0" dirty="0"/>
              <a:t>Azure AI </a:t>
            </a:r>
            <a:r>
              <a:rPr lang="es-ES_tradnl" sz="2200" noProof="0" dirty="0" err="1"/>
              <a:t>Search</a:t>
            </a:r>
            <a:r>
              <a:rPr lang="es-ES_tradnl" sz="2200" noProof="0" dirty="0"/>
              <a:t> admite la cuantización como una forma de reducir el espacio necesario para el almacenamiento de vectores.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2858B9F-9BD8-DBDE-8C2E-F8CCCAF6B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368712"/>
              </p:ext>
            </p:extLst>
          </p:nvPr>
        </p:nvGraphicFramePr>
        <p:xfrm>
          <a:off x="1463040" y="3867835"/>
          <a:ext cx="10168128" cy="112451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408176">
                  <a:extLst>
                    <a:ext uri="{9D8B030D-6E8A-4147-A177-3AD203B41FA5}">
                      <a16:colId xmlns:a16="http://schemas.microsoft.com/office/drawing/2014/main" val="1293439976"/>
                    </a:ext>
                  </a:extLst>
                </a:gridCol>
                <a:gridCol w="3703320">
                  <a:extLst>
                    <a:ext uri="{9D8B030D-6E8A-4147-A177-3AD203B41FA5}">
                      <a16:colId xmlns:a16="http://schemas.microsoft.com/office/drawing/2014/main" val="3303198785"/>
                    </a:ext>
                  </a:extLst>
                </a:gridCol>
                <a:gridCol w="2999232">
                  <a:extLst>
                    <a:ext uri="{9D8B030D-6E8A-4147-A177-3AD203B41FA5}">
                      <a16:colId xmlns:a16="http://schemas.microsoft.com/office/drawing/2014/main" val="157846795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032939436"/>
                    </a:ext>
                  </a:extLst>
                </a:gridCol>
              </a:tblGrid>
              <a:tr h="562258"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600" b="1" noProof="0" dirty="0">
                          <a:effectLst/>
                        </a:rPr>
                        <a:t>Vector </a:t>
                      </a:r>
                      <a:r>
                        <a:rPr lang="es-ES_tradnl" sz="1600" b="1" noProof="0" dirty="0" err="1">
                          <a:effectLst/>
                        </a:rPr>
                        <a:t>index</a:t>
                      </a:r>
                      <a:r>
                        <a:rPr lang="es-ES_tradnl" sz="1600" b="1" noProof="0" dirty="0">
                          <a:effectLst/>
                        </a:rPr>
                        <a:t> </a:t>
                      </a:r>
                      <a:r>
                        <a:rPr lang="es-ES_tradnl" sz="1600" b="1" noProof="0" dirty="0" err="1">
                          <a:effectLst/>
                        </a:rPr>
                        <a:t>size</a:t>
                      </a:r>
                      <a:r>
                        <a:rPr lang="es-ES_tradnl" sz="1600" b="1" noProof="0" dirty="0">
                          <a:effectLst/>
                        </a:rPr>
                        <a:t> (MB)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600" noProof="0" dirty="0">
                          <a:effectLst/>
                        </a:rPr>
                        <a:t>1177.12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noProof="0" dirty="0">
                          <a:effectLst/>
                        </a:rPr>
                        <a:t>298.519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noProof="0" dirty="0">
                          <a:effectLst/>
                        </a:rPr>
                        <a:t>41.8636</a:t>
                      </a: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1344458648"/>
                  </a:ext>
                </a:extLst>
              </a:tr>
              <a:tr h="562258">
                <a:tc>
                  <a:txBody>
                    <a:bodyPr/>
                    <a:lstStyle/>
                    <a:p>
                      <a:pPr algn="l" fontAlgn="ctr"/>
                      <a:endParaRPr lang="es-ES_tradnl" sz="1600" noProof="0">
                        <a:effectLst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ES_tradnl" sz="1600" noProof="0">
                        <a:effectLst/>
                      </a:endParaRP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noProof="0" dirty="0">
                          <a:effectLst/>
                        </a:rPr>
                        <a:t>74.64% reducción!</a:t>
                      </a:r>
                    </a:p>
                  </a:txBody>
                  <a:tcPr marL="53720" marR="53720" marT="26860" marB="2686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_tradnl" sz="1600" noProof="0" dirty="0">
                          <a:effectLst/>
                        </a:rPr>
                        <a:t>96.44% reducción!</a:t>
                      </a:r>
                    </a:p>
                  </a:txBody>
                  <a:tcPr marL="53720" marR="53720" marT="26860" marB="26860" anchor="ctr"/>
                </a:tc>
                <a:extLst>
                  <a:ext uri="{0D108BD9-81ED-4DB2-BD59-A6C34878D82A}">
                    <a16:rowId xmlns:a16="http://schemas.microsoft.com/office/drawing/2014/main" val="17838285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9DDE7B-6F9B-E87F-3769-A6D0706301A6}"/>
              </a:ext>
            </a:extLst>
          </p:cNvPr>
          <p:cNvSpPr txBox="1"/>
          <p:nvPr/>
        </p:nvSpPr>
        <p:spPr>
          <a:xfrm>
            <a:off x="2943189" y="2756732"/>
            <a:ext cx="313120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[0.03265173360705,...]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[-0.00786194484680891,...]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[-0.00390561786480247,...]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FD696-8C69-794C-FF65-27E04A1C425A}"/>
              </a:ext>
            </a:extLst>
          </p:cNvPr>
          <p:cNvSpPr txBox="1"/>
          <p:nvPr/>
        </p:nvSpPr>
        <p:spPr>
          <a:xfrm>
            <a:off x="9863818" y="2787490"/>
            <a:ext cx="147474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1,...]</a:t>
            </a:r>
          </a:p>
          <a:p>
            <a:pPr algn="l">
              <a:buNone/>
            </a:pPr>
            <a:r>
              <a:rPr lang="es-ES_tradnl" sz="16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0, ...]</a:t>
            </a:r>
          </a:p>
          <a:p>
            <a:pPr algn="l">
              <a:buNone/>
            </a:pPr>
            <a:r>
              <a:rPr lang="es-ES_tradnl" sz="16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[0, 1, ...]</a:t>
            </a:r>
            <a:endParaRPr lang="es-ES_tradnl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E5825-4B9F-6B01-7151-14E73DC9E2E2}"/>
              </a:ext>
            </a:extLst>
          </p:cNvPr>
          <p:cNvSpPr txBox="1"/>
          <p:nvPr/>
        </p:nvSpPr>
        <p:spPr>
          <a:xfrm>
            <a:off x="2943188" y="2392693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float32</a:t>
            </a:r>
            <a:endParaRPr lang="es-ES_tradnl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FF6CE-2840-A8C6-F31A-9548A2632E27}"/>
              </a:ext>
            </a:extLst>
          </p:cNvPr>
          <p:cNvSpPr txBox="1"/>
          <p:nvPr/>
        </p:nvSpPr>
        <p:spPr>
          <a:xfrm>
            <a:off x="9863818" y="2401032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bit</a:t>
            </a:r>
            <a:endParaRPr lang="es-ES_tradnl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45BD4-94E4-13A2-06A5-7E86F6C86ED9}"/>
              </a:ext>
            </a:extLst>
          </p:cNvPr>
          <p:cNvSpPr txBox="1"/>
          <p:nvPr/>
        </p:nvSpPr>
        <p:spPr>
          <a:xfrm>
            <a:off x="6901679" y="2787490"/>
            <a:ext cx="170282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[53, 40,...]</a:t>
            </a:r>
          </a:p>
          <a:p>
            <a:pPr algn="l">
              <a:buNone/>
            </a:pPr>
            <a:r>
              <a:rPr lang="es-ES_tradnl" sz="16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[27, 19, ...]</a:t>
            </a:r>
          </a:p>
          <a:p>
            <a:pPr algn="l">
              <a:buNone/>
            </a:pPr>
            <a:r>
              <a:rPr lang="es-ES_tradnl" sz="1600" b="0" i="0" noProof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[29, 44, ...]</a:t>
            </a:r>
            <a:endParaRPr lang="es-ES_tradnl" sz="16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D1D499-1475-E66D-EA77-AE6E468DC80E}"/>
              </a:ext>
            </a:extLst>
          </p:cNvPr>
          <p:cNvSpPr txBox="1"/>
          <p:nvPr/>
        </p:nvSpPr>
        <p:spPr>
          <a:xfrm>
            <a:off x="6901678" y="2401032"/>
            <a:ext cx="93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/>
              <a:t>int8</a:t>
            </a:r>
            <a:endParaRPr lang="es-ES_tradnl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E28BEC-D0B4-6E77-8E37-ADB307ED1699}"/>
              </a:ext>
            </a:extLst>
          </p:cNvPr>
          <p:cNvSpPr txBox="1"/>
          <p:nvPr/>
        </p:nvSpPr>
        <p:spPr>
          <a:xfrm>
            <a:off x="1463040" y="5197336"/>
            <a:ext cx="10570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noProof="0"/>
              <a:t>AI </a:t>
            </a:r>
            <a:r>
              <a:rPr lang="es-ES_tradnl" sz="2000" noProof="0" err="1"/>
              <a:t>Search</a:t>
            </a:r>
            <a:r>
              <a:rPr lang="es-ES_tradnl" sz="2000" noProof="0"/>
              <a:t> cuenta con dos ubicaciones de almacenamiento para los vectores: el índice HNSW utilizado para la búsqueda y el almacenamiento real de datos. Las estadísticas anteriores corresponden al tamaño del índice.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8BF95-DAEE-73CC-3CAA-5D95C4DDC7A7}"/>
              </a:ext>
            </a:extLst>
          </p:cNvPr>
          <p:cNvSpPr txBox="1"/>
          <p:nvPr/>
        </p:nvSpPr>
        <p:spPr>
          <a:xfrm>
            <a:off x="5705856" y="6212999"/>
            <a:ext cx="632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noProof="0">
                <a:hlinkClick r:id="rId3"/>
              </a:rPr>
              <a:t>https://aka.ms/rag-time/journey3</a:t>
            </a:r>
            <a:endParaRPr lang="es-ES_tradnl" sz="2400" noProof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B2AD64-2A7A-655D-E69D-223815488A46}"/>
              </a:ext>
            </a:extLst>
          </p:cNvPr>
          <p:cNvSpPr txBox="1"/>
          <p:nvPr/>
        </p:nvSpPr>
        <p:spPr>
          <a:xfrm>
            <a:off x="1463040" y="6227707"/>
            <a:ext cx="424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Aprende</a:t>
            </a:r>
            <a:r>
              <a:rPr lang="en-US" sz="2000" b="1" dirty="0"/>
              <a:t> </a:t>
            </a:r>
            <a:r>
              <a:rPr lang="en-US" sz="2000" b="1" dirty="0" err="1"/>
              <a:t>más</a:t>
            </a:r>
            <a:r>
              <a:rPr lang="en-US" sz="2000" b="1" dirty="0"/>
              <a:t> </a:t>
            </a:r>
            <a:r>
              <a:rPr lang="en-US" sz="2000" b="1" dirty="0" err="1"/>
              <a:t>en</a:t>
            </a:r>
            <a:r>
              <a:rPr lang="en-US" sz="2000" b="1" dirty="0"/>
              <a:t> la RAG time </a:t>
            </a:r>
            <a:r>
              <a:rPr lang="en-US" sz="2000" b="1" dirty="0" err="1"/>
              <a:t>serie</a:t>
            </a:r>
            <a:r>
              <a:rPr lang="en-US" sz="2000" b="1" dirty="0"/>
              <a:t>:</a:t>
            </a:r>
            <a:endParaRPr lang="es-ES_tradnl" sz="2000" b="1" noProof="0" dirty="0"/>
          </a:p>
        </p:txBody>
      </p:sp>
    </p:spTree>
    <p:extLst>
      <p:ext uri="{BB962C8B-B14F-4D97-AF65-F5344CB8AC3E}">
        <p14:creationId xmlns:p14="http://schemas.microsoft.com/office/powerpoint/2010/main" val="989884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BFA75-00EB-6E4B-02DF-D03BE542A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188B-D7E5-D65B-BCFA-F57F5EDF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dimensiones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4210563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62789-B221-6B95-5A89-967574910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A7043-AE78-509E-03B2-D1EF185D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MRL (Matryoshka Representation Learning)?</a:t>
            </a:r>
            <a:endParaRPr lang="es-ES_tradnl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1232F-8E10-8B3B-B368-42DB96F67A02}"/>
              </a:ext>
            </a:extLst>
          </p:cNvPr>
          <p:cNvSpPr txBox="1"/>
          <p:nvPr/>
        </p:nvSpPr>
        <p:spPr>
          <a:xfrm>
            <a:off x="1161288" y="1878372"/>
            <a:ext cx="976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 dirty="0"/>
              <a:t>MRL es una técnica que te permite reducir las dimensiones de un vector,</a:t>
            </a:r>
            <a:br>
              <a:rPr lang="es-ES_tradnl" sz="2400" noProof="0" dirty="0"/>
            </a:br>
            <a:r>
              <a:rPr lang="es-ES_tradnl" sz="2400" noProof="0" dirty="0"/>
              <a:t>mientras se conserva gran parte de la representación semántica original.</a:t>
            </a:r>
          </a:p>
        </p:txBody>
      </p:sp>
      <p:sp>
        <p:nvSpPr>
          <p:cNvPr id="106" name="Rounded Rectangle 24">
            <a:extLst>
              <a:ext uri="{FF2B5EF4-FFF2-40B4-BE49-F238E27FC236}">
                <a16:creationId xmlns:a16="http://schemas.microsoft.com/office/drawing/2014/main" id="{7F430D7A-1AF7-4D2B-A086-51C84AA2E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9389" y="2971799"/>
            <a:ext cx="3192206" cy="3132997"/>
          </a:xfrm>
          <a:prstGeom prst="roundRect">
            <a:avLst>
              <a:gd name="adj" fmla="val 3612"/>
            </a:avLst>
          </a:prstGeom>
          <a:solidFill>
            <a:schemeClr val="accent6">
              <a:lumMod val="20000"/>
              <a:lumOff val="80000"/>
            </a:schemeClr>
          </a:solidFill>
          <a:ln w="1270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670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51CD600-E15A-E354-79E4-EE9312D4CA7F}"/>
              </a:ext>
            </a:extLst>
          </p:cNvPr>
          <p:cNvSpPr txBox="1"/>
          <p:nvPr/>
        </p:nvSpPr>
        <p:spPr>
          <a:xfrm>
            <a:off x="7629389" y="3066930"/>
            <a:ext cx="31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_tradnl" sz="12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3072</a:t>
            </a:r>
            <a:endParaRPr lang="es-ES_tradnl" sz="1200" noProof="0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2D2E7B5-79E2-9B5A-26C0-863CD4EDB92A}"/>
              </a:ext>
            </a:extLst>
          </p:cNvPr>
          <p:cNvGrpSpPr/>
          <p:nvPr/>
        </p:nvGrpSpPr>
        <p:grpSpPr>
          <a:xfrm>
            <a:off x="8153496" y="3896017"/>
            <a:ext cx="1303670" cy="194500"/>
            <a:chOff x="1346173" y="2905028"/>
            <a:chExt cx="1679784" cy="25061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4C97613-0135-DE20-6009-C02B5397A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6173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F756767-E160-0DCB-477B-73CA410C5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56146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4E6FD15-F585-E466-5D65-3207E83EC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66119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15B9926-23FA-F5C7-F59B-D4DD34F18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76092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619C560-DC93-72FC-5603-FCC6BBBDE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86065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BC95C69-6808-76E9-EEA9-CC70EB567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96038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BCFD262-8DAF-7A82-D31A-F14CB6CF2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606011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EAD5C71-E853-C336-EAF7-A96BF9F9E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5984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63BC762-314D-039B-06B1-E8DD5D3C5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1038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E5EC1EC-B56F-7A88-FDFC-B0065A060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61011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8A4C5D0-13EE-68DC-23B6-3387E2B63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70984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25CA546-8220-F0FC-F375-6023106FF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80957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0993AC6-0943-371E-9664-9F405A7E0970}"/>
              </a:ext>
            </a:extLst>
          </p:cNvPr>
          <p:cNvGrpSpPr/>
          <p:nvPr/>
        </p:nvGrpSpPr>
        <p:grpSpPr>
          <a:xfrm>
            <a:off x="8165428" y="5476479"/>
            <a:ext cx="854024" cy="238864"/>
            <a:chOff x="1346173" y="2869901"/>
            <a:chExt cx="1100413" cy="307777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BE08BA97-4B68-8476-75F2-978A53C7F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6173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717F238-77FB-A980-3212-61A10D28D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56146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D8ED69E-FCBC-A4C4-1EA7-2A2EA5B76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66119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974CFE1-2B6E-038C-1C4A-02DC41702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6613" y="2904697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F15BE3EB-E196-95D0-9A91-259571EC1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2015240" y="2869901"/>
              <a:ext cx="1683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3DCA647-295D-4BE4-0F94-94826F9B9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1038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2DDF55-0C9D-D7CB-0250-9D094DBAA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61011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DA586DE-55D1-7753-18DC-6EA951E7D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70984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461AFC7-0DDD-6663-379D-32CAC4A88176}"/>
              </a:ext>
            </a:extLst>
          </p:cNvPr>
          <p:cNvGrpSpPr/>
          <p:nvPr/>
        </p:nvGrpSpPr>
        <p:grpSpPr>
          <a:xfrm>
            <a:off x="8168401" y="4728995"/>
            <a:ext cx="814794" cy="194500"/>
            <a:chOff x="1346173" y="2905028"/>
            <a:chExt cx="1049865" cy="250614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DE91E6AC-BF87-0DAE-259F-CCD540A7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6173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3569B59-028A-559A-F7DC-F2782A4D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56146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0630808-7B0E-6BEE-BCB7-81C20D896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66119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D382F3EC-B22D-07E2-C358-265C0B997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76092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468F7D7-A67F-5B41-8FF4-FA5CBED96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86065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612A840A-1A96-7FFB-F175-26757D3F4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1038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EF7619F-3E2B-809A-E861-95C1E471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61011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DAFF485-E0D1-6162-788C-D5ABFF5A8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70984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680E3E3-B222-2DDF-B382-40AF2B243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80957" y="2905028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A0C6777-244A-4578-BC83-CBF9B321FAED}"/>
              </a:ext>
            </a:extLst>
          </p:cNvPr>
          <p:cNvGrpSpPr/>
          <p:nvPr/>
        </p:nvGrpSpPr>
        <p:grpSpPr>
          <a:xfrm>
            <a:off x="8143984" y="3091924"/>
            <a:ext cx="2500479" cy="238864"/>
            <a:chOff x="1346173" y="2871959"/>
            <a:chExt cx="3221875" cy="307777"/>
          </a:xfrm>
          <a:noFill/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5D7115B-6B4D-9EF1-B968-3466D8E3D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6173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F286B579-8AC4-5B06-6579-065CE10A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56146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9560BF0E-D530-2924-98DA-50BED5CF6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66119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C157CE37-215B-3EFF-D1A8-EB03F156C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76092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255F73A-96FB-FEED-3CBC-6D12C5CF5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86065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BBB16C8-398E-9410-979E-5A3552281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96038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BD3D750-AECD-0BE2-A263-1760ECC27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606011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00C210B-C611-1006-8C71-C2A08C8A0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815984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2666A7D-89D1-2116-4C64-5A785A7F6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5957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B0DCF64-65B5-C8DA-DA2D-C14B486BC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5930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430FD69-590E-E86C-D5D8-6BCE222E3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45903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4789024B-A04E-98F4-F402-6FFC65B6E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55876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D3ED440-C7A1-146B-34E9-D271BB5B1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65849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37D2D0B-8E1B-F6C4-F816-FAF4FD1EA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58075" y="2913270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6BE966B-1D50-5D2C-D104-EF0756B4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121185" y="2871959"/>
              <a:ext cx="16831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6102EAD-45A9-B9FF-C83F-9BF47FD23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1038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6A251E7-896F-945F-0788-25D10F4F2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61011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E570252-2FD6-FCE4-FDCB-E564ABF97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70984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BDB20A3E-A589-DBB0-8CE6-C55219824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80957" y="2905028"/>
              <a:ext cx="209973" cy="250614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5D7B8EC-3CA8-B404-79B1-E1E7465076A2}"/>
              </a:ext>
            </a:extLst>
          </p:cNvPr>
          <p:cNvCxnSpPr>
            <a:cxnSpLocks/>
          </p:cNvCxnSpPr>
          <p:nvPr/>
        </p:nvCxnSpPr>
        <p:spPr>
          <a:xfrm>
            <a:off x="9840841" y="3397970"/>
            <a:ext cx="1" cy="378500"/>
          </a:xfrm>
          <a:prstGeom prst="line">
            <a:avLst/>
          </a:prstGeom>
          <a:ln w="31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78DF3D4-20D6-935A-1E8A-1B5299814904}"/>
              </a:ext>
            </a:extLst>
          </p:cNvPr>
          <p:cNvCxnSpPr>
            <a:cxnSpLocks/>
          </p:cNvCxnSpPr>
          <p:nvPr/>
        </p:nvCxnSpPr>
        <p:spPr>
          <a:xfrm>
            <a:off x="9323996" y="4220506"/>
            <a:ext cx="1" cy="378500"/>
          </a:xfrm>
          <a:prstGeom prst="line">
            <a:avLst/>
          </a:prstGeom>
          <a:ln w="31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31E287C-7BCC-294A-75A3-7BEAC6CFB5EA}"/>
              </a:ext>
            </a:extLst>
          </p:cNvPr>
          <p:cNvCxnSpPr>
            <a:cxnSpLocks/>
          </p:cNvCxnSpPr>
          <p:nvPr/>
        </p:nvCxnSpPr>
        <p:spPr>
          <a:xfrm>
            <a:off x="9002739" y="5050236"/>
            <a:ext cx="1" cy="378500"/>
          </a:xfrm>
          <a:prstGeom prst="line">
            <a:avLst/>
          </a:prstGeom>
          <a:ln w="31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reeform 67">
            <a:extLst>
              <a:ext uri="{FF2B5EF4-FFF2-40B4-BE49-F238E27FC236}">
                <a16:creationId xmlns:a16="http://schemas.microsoft.com/office/drawing/2014/main" id="{8242A4A7-1B07-104B-73DD-3C7D4A3AD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62569" y="3338210"/>
            <a:ext cx="112392" cy="505523"/>
          </a:xfrm>
          <a:custGeom>
            <a:avLst/>
            <a:gdLst>
              <a:gd name="connsiteX0" fmla="*/ 76810 w 84125"/>
              <a:gd name="connsiteY0" fmla="*/ 0 h 709574"/>
              <a:gd name="connsiteX1" fmla="*/ 0 w 84125"/>
              <a:gd name="connsiteY1" fmla="*/ 0 h 709574"/>
              <a:gd name="connsiteX2" fmla="*/ 0 w 84125"/>
              <a:gd name="connsiteY2" fmla="*/ 709574 h 709574"/>
              <a:gd name="connsiteX3" fmla="*/ 84125 w 84125"/>
              <a:gd name="connsiteY3" fmla="*/ 709574 h 70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25" h="709574">
                <a:moveTo>
                  <a:pt x="76810" y="0"/>
                </a:moveTo>
                <a:lnTo>
                  <a:pt x="0" y="0"/>
                </a:lnTo>
                <a:lnTo>
                  <a:pt x="0" y="709574"/>
                </a:lnTo>
                <a:lnTo>
                  <a:pt x="84125" y="709574"/>
                </a:lnTo>
              </a:path>
            </a:pathLst>
          </a:cu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765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10" name="Freeform 67">
            <a:extLst>
              <a:ext uri="{FF2B5EF4-FFF2-40B4-BE49-F238E27FC236}">
                <a16:creationId xmlns:a16="http://schemas.microsoft.com/office/drawing/2014/main" id="{1F24080D-775A-363C-544B-F46462A9A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59378" y="4160828"/>
            <a:ext cx="112392" cy="505523"/>
          </a:xfrm>
          <a:custGeom>
            <a:avLst/>
            <a:gdLst>
              <a:gd name="connsiteX0" fmla="*/ 76810 w 84125"/>
              <a:gd name="connsiteY0" fmla="*/ 0 h 709574"/>
              <a:gd name="connsiteX1" fmla="*/ 0 w 84125"/>
              <a:gd name="connsiteY1" fmla="*/ 0 h 709574"/>
              <a:gd name="connsiteX2" fmla="*/ 0 w 84125"/>
              <a:gd name="connsiteY2" fmla="*/ 709574 h 709574"/>
              <a:gd name="connsiteX3" fmla="*/ 84125 w 84125"/>
              <a:gd name="connsiteY3" fmla="*/ 709574 h 70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25" h="709574">
                <a:moveTo>
                  <a:pt x="76810" y="0"/>
                </a:moveTo>
                <a:lnTo>
                  <a:pt x="0" y="0"/>
                </a:lnTo>
                <a:lnTo>
                  <a:pt x="0" y="709574"/>
                </a:lnTo>
                <a:lnTo>
                  <a:pt x="84125" y="709574"/>
                </a:lnTo>
              </a:path>
            </a:pathLst>
          </a:cu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765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11" name="Freeform 67">
            <a:extLst>
              <a:ext uri="{FF2B5EF4-FFF2-40B4-BE49-F238E27FC236}">
                <a16:creationId xmlns:a16="http://schemas.microsoft.com/office/drawing/2014/main" id="{7B1D96F7-D7D8-920D-AC30-7385F96C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64256" y="4995492"/>
            <a:ext cx="112392" cy="505523"/>
          </a:xfrm>
          <a:custGeom>
            <a:avLst/>
            <a:gdLst>
              <a:gd name="connsiteX0" fmla="*/ 76810 w 84125"/>
              <a:gd name="connsiteY0" fmla="*/ 0 h 709574"/>
              <a:gd name="connsiteX1" fmla="*/ 0 w 84125"/>
              <a:gd name="connsiteY1" fmla="*/ 0 h 709574"/>
              <a:gd name="connsiteX2" fmla="*/ 0 w 84125"/>
              <a:gd name="connsiteY2" fmla="*/ 709574 h 709574"/>
              <a:gd name="connsiteX3" fmla="*/ 84125 w 84125"/>
              <a:gd name="connsiteY3" fmla="*/ 709574 h 70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25" h="709574">
                <a:moveTo>
                  <a:pt x="76810" y="0"/>
                </a:moveTo>
                <a:lnTo>
                  <a:pt x="0" y="0"/>
                </a:lnTo>
                <a:lnTo>
                  <a:pt x="0" y="709574"/>
                </a:lnTo>
                <a:lnTo>
                  <a:pt x="84125" y="709574"/>
                </a:lnTo>
              </a:path>
            </a:pathLst>
          </a:cu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765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2B1F9A44-AC3E-D5C3-65CC-A26006C66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657411" y="3885022"/>
            <a:ext cx="162959" cy="1945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687A057-C517-FBB6-0245-CB581747B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75938" y="4728995"/>
            <a:ext cx="162959" cy="1945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264D2F8-916B-6845-1F88-7FCD100E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68692" y="3867781"/>
            <a:ext cx="130629" cy="2388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rPr>
              <a:t>...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A021EB2-42F2-D9C3-C428-FFF614F9F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998902" y="4684631"/>
            <a:ext cx="130629" cy="2388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rPr>
              <a:t>...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3B97A5F-6232-898D-3794-8EF21AC879CA}"/>
              </a:ext>
            </a:extLst>
          </p:cNvPr>
          <p:cNvSpPr txBox="1"/>
          <p:nvPr/>
        </p:nvSpPr>
        <p:spPr>
          <a:xfrm>
            <a:off x="7661417" y="5485209"/>
            <a:ext cx="29830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noProof="0">
                <a:ln w="3175">
                  <a:noFill/>
                </a:ln>
                <a:latin typeface="Segoe UI"/>
                <a:cs typeface="Segoe UI" panose="020B0502040204020203" pitchFamily="34" charset="0"/>
              </a:rPr>
              <a:t>256</a:t>
            </a:r>
            <a:endParaRPr lang="es-ES_tradnl" sz="1200" noProof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5C2438C-4A0B-48C9-47F5-FDACB60BF323}"/>
              </a:ext>
            </a:extLst>
          </p:cNvPr>
          <p:cNvSpPr txBox="1"/>
          <p:nvPr/>
        </p:nvSpPr>
        <p:spPr>
          <a:xfrm>
            <a:off x="7668778" y="4717676"/>
            <a:ext cx="55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noProof="0">
                <a:ln w="3175">
                  <a:noFill/>
                </a:ln>
                <a:latin typeface="Segoe UI"/>
                <a:cs typeface="Segoe UI" panose="020B0502040204020203" pitchFamily="34" charset="0"/>
              </a:rPr>
              <a:t>512</a:t>
            </a:r>
            <a:endParaRPr lang="es-ES_tradnl" sz="1200" noProof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BEE08A0-71C1-BE31-C3C8-63960E74CEE0}"/>
              </a:ext>
            </a:extLst>
          </p:cNvPr>
          <p:cNvSpPr txBox="1"/>
          <p:nvPr/>
        </p:nvSpPr>
        <p:spPr>
          <a:xfrm>
            <a:off x="7629389" y="3876486"/>
            <a:ext cx="551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noProof="0">
                <a:ln w="3175">
                  <a:noFill/>
                </a:ln>
                <a:latin typeface="Segoe UI"/>
                <a:cs typeface="Segoe UI" panose="020B0502040204020203" pitchFamily="34" charset="0"/>
              </a:rPr>
              <a:t>1024</a:t>
            </a:r>
            <a:endParaRPr lang="es-ES_tradnl" sz="1200" noProof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D6A32DD-A7FF-DAE7-DBBE-BA1B6E0BFFB0}"/>
              </a:ext>
            </a:extLst>
          </p:cNvPr>
          <p:cNvSpPr txBox="1"/>
          <p:nvPr/>
        </p:nvSpPr>
        <p:spPr>
          <a:xfrm>
            <a:off x="7636631" y="3060374"/>
            <a:ext cx="666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noProof="0">
                <a:ln w="3175">
                  <a:noFill/>
                </a:ln>
                <a:latin typeface="Segoe UI"/>
                <a:cs typeface="Segoe UI" panose="020B0502040204020203" pitchFamily="34" charset="0"/>
              </a:rPr>
              <a:t>3072</a:t>
            </a:r>
            <a:endParaRPr lang="es-ES_tradnl" sz="1200" noProof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81A3333-7018-6F4C-C203-5DC817FEE4FA}"/>
              </a:ext>
            </a:extLst>
          </p:cNvPr>
          <p:cNvSpPr txBox="1"/>
          <p:nvPr/>
        </p:nvSpPr>
        <p:spPr>
          <a:xfrm>
            <a:off x="1234178" y="2971799"/>
            <a:ext cx="60291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/>
              <a:t>El modelo </a:t>
            </a:r>
            <a:r>
              <a:rPr lang="es-ES_tradnl" sz="2400" noProof="0" err="1"/>
              <a:t>OpenAI</a:t>
            </a:r>
            <a:r>
              <a:rPr lang="es-ES_tradnl" sz="2400" noProof="0"/>
              <a:t> text-embedding-3-large</a:t>
            </a:r>
            <a:br>
              <a:rPr lang="es-ES_tradnl" sz="2400" noProof="0"/>
            </a:br>
            <a:r>
              <a:rPr lang="es-ES_tradnl" sz="2400" noProof="0"/>
              <a:t>tiene dimensiones predeterminadas de </a:t>
            </a:r>
            <a:r>
              <a:rPr lang="es-ES_tradnl" sz="2400" b="1" noProof="0"/>
              <a:t>3072</a:t>
            </a:r>
            <a:r>
              <a:rPr lang="es-ES_tradnl" sz="2400" noProof="0"/>
              <a:t>,</a:t>
            </a:r>
            <a:br>
              <a:rPr lang="es-ES_tradnl" sz="2400" noProof="0"/>
            </a:br>
            <a:r>
              <a:rPr lang="es-ES_tradnl" sz="2400" noProof="0"/>
              <a:t>pero puede truncarse hasta </a:t>
            </a:r>
            <a:r>
              <a:rPr lang="es-ES_tradnl" sz="2400" b="1" noProof="0"/>
              <a:t>256</a:t>
            </a:r>
            <a:r>
              <a:rPr lang="es-ES_tradnl" sz="2400" noProof="0"/>
              <a:t>.</a:t>
            </a:r>
          </a:p>
          <a:p>
            <a:r>
              <a:rPr lang="es-ES_tradnl" sz="2400" noProof="0"/>
              <a:t>⚠️ ¡Solo algunos modelos soportan MRL!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FD451A7-5E3F-60B5-51E6-42464D8DB6D1}"/>
              </a:ext>
            </a:extLst>
          </p:cNvPr>
          <p:cNvSpPr txBox="1"/>
          <p:nvPr/>
        </p:nvSpPr>
        <p:spPr>
          <a:xfrm>
            <a:off x="1266436" y="4983744"/>
            <a:ext cx="6029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noProof="0"/>
              <a:t>Puedes truncar: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noProof="0"/>
              <a:t>al generar los embeddings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noProof="0"/>
              <a:t>o al almacenarlos en la base de datos (si se admite)</a:t>
            </a:r>
          </a:p>
        </p:txBody>
      </p:sp>
    </p:spTree>
    <p:extLst>
      <p:ext uri="{BB962C8B-B14F-4D97-AF65-F5344CB8AC3E}">
        <p14:creationId xmlns:p14="http://schemas.microsoft.com/office/powerpoint/2010/main" val="1909435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11255-1369-21FA-3C36-DB89FC43C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4F81-5D64-AD7B-190D-F55CA484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Reducción</a:t>
            </a:r>
            <a:r>
              <a:rPr lang="en-US"/>
              <a:t> de </a:t>
            </a:r>
            <a:r>
              <a:rPr lang="en-US" err="1"/>
              <a:t>dimensiones</a:t>
            </a:r>
            <a:r>
              <a:rPr lang="en-US"/>
              <a:t> con OpenAI SDK</a:t>
            </a:r>
            <a:endParaRPr lang="es-ES_tradnl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3B12D-F0C8-069B-6F27-941E4169FD47}"/>
              </a:ext>
            </a:extLst>
          </p:cNvPr>
          <p:cNvSpPr txBox="1"/>
          <p:nvPr/>
        </p:nvSpPr>
        <p:spPr>
          <a:xfrm>
            <a:off x="1241842" y="2426788"/>
            <a:ext cx="9836332" cy="1887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embeddings_response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openai_client.embeddings.create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"text-embedding-3-small"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endParaRPr lang="es-ES_tradnl" noProof="0">
              <a:solidFill>
                <a:srgbClr val="00108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input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_tradnl" b="0" noProof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s-ES_tradnl" b="0" noProof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world</a:t>
            </a:r>
            <a:r>
              <a:rPr lang="es-ES_tradnl" b="0" noProof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s-ES_tradnl" b="0" noProof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dimensions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endParaRPr lang="es-ES_tradnl" b="0" noProof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s-ES_tradnl" b="0" noProof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s-ES_tradnl" b="0" noProof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s-ES_tradnl" b="0" noProof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embeddings_response.data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s-ES_tradnl" b="0" noProof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s-ES_tradnl" b="0" noProof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].embedding)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59028-52A7-FEA4-CC21-BE2EBFDE7175}"/>
              </a:ext>
            </a:extLst>
          </p:cNvPr>
          <p:cNvSpPr txBox="1"/>
          <p:nvPr/>
        </p:nvSpPr>
        <p:spPr>
          <a:xfrm>
            <a:off x="1177834" y="1783821"/>
            <a:ext cx="9765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Especifica</a:t>
            </a:r>
            <a:r>
              <a:rPr lang="en-US" sz="2400"/>
              <a:t> las </a:t>
            </a:r>
            <a:r>
              <a:rPr lang="en-US" sz="2400" err="1"/>
              <a:t>dimensiones</a:t>
            </a:r>
            <a:r>
              <a:rPr lang="en-US" sz="2400"/>
              <a:t> al </a:t>
            </a:r>
            <a:r>
              <a:rPr lang="en-US" sz="2400" err="1"/>
              <a:t>generar</a:t>
            </a:r>
            <a:r>
              <a:rPr lang="en-US" sz="2400"/>
              <a:t> un embedding:</a:t>
            </a:r>
            <a:endParaRPr lang="es-ES_tradnl" sz="2400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2EDE0-D39F-36AB-27F3-4866E26F2C9D}"/>
              </a:ext>
            </a:extLst>
          </p:cNvPr>
          <p:cNvSpPr txBox="1"/>
          <p:nvPr/>
        </p:nvSpPr>
        <p:spPr>
          <a:xfrm>
            <a:off x="1241842" y="5393567"/>
            <a:ext cx="6131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400" noProof="0"/>
              <a:t>Notebook: </a:t>
            </a:r>
            <a:r>
              <a:rPr lang="es-ES_tradnl" sz="2400" noProof="0">
                <a:hlinkClick r:id="rId2"/>
              </a:rPr>
              <a:t>dimension_</a:t>
            </a:r>
            <a:r>
              <a:rPr lang="es-ES_tradnl" sz="2400" noProof="0">
                <a:hlinkClick r:id="rId3"/>
              </a:rPr>
              <a:t>reduction</a:t>
            </a:r>
            <a:r>
              <a:rPr lang="es-ES_tradnl" sz="2400" noProof="0">
                <a:hlinkClick r:id="rId2"/>
              </a:rPr>
              <a:t>.ipynb</a:t>
            </a:r>
            <a:endParaRPr lang="es-ES_tradnl" sz="2400" noProof="0"/>
          </a:p>
        </p:txBody>
      </p:sp>
    </p:spTree>
    <p:extLst>
      <p:ext uri="{BB962C8B-B14F-4D97-AF65-F5344CB8AC3E}">
        <p14:creationId xmlns:p14="http://schemas.microsoft.com/office/powerpoint/2010/main" val="165990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9586F9-19CA-2B06-D6D7-5EAA9D3145B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y para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sirven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generan</a:t>
            </a:r>
            <a:r>
              <a:rPr lang="en-US" dirty="0"/>
              <a:t>?</a:t>
            </a:r>
          </a:p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medimos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tan </a:t>
            </a:r>
            <a:r>
              <a:rPr lang="en-US" dirty="0" err="1"/>
              <a:t>parecidos</a:t>
            </a:r>
            <a:r>
              <a:rPr lang="en-US" dirty="0"/>
              <a:t> son</a:t>
            </a:r>
          </a:p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encontramos</a:t>
            </a:r>
            <a:r>
              <a:rPr lang="en-US" dirty="0"/>
              <a:t> lo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parecido</a:t>
            </a:r>
            <a:endParaRPr lang="en-US" dirty="0"/>
          </a:p>
          <a:p>
            <a:r>
              <a:rPr lang="en-US" dirty="0" err="1"/>
              <a:t>Técnicas</a:t>
            </a:r>
            <a:r>
              <a:rPr lang="en-US" dirty="0"/>
              <a:t> para </a:t>
            </a:r>
            <a:r>
              <a:rPr lang="en-US" dirty="0" err="1"/>
              <a:t>optimizar</a:t>
            </a:r>
            <a:r>
              <a:rPr lang="en-US" dirty="0"/>
              <a:t> embeddings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6A72E-589A-553F-B8A5-68C1843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0" i="0" noProof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Hoy cubriremos...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680310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C0F4D7-F8BB-C6CC-9E49-4C367EFCC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86F5-D32C-3292-D249-62FE1C42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Antes y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reducir</a:t>
            </a:r>
            <a:r>
              <a:rPr lang="en-US" dirty="0"/>
              <a:t> </a:t>
            </a:r>
            <a:r>
              <a:rPr lang="en-US" dirty="0" err="1"/>
              <a:t>dimensiones</a:t>
            </a:r>
            <a:endParaRPr lang="es-ES_tradnl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4237A-5C5E-577F-ADEA-0E05EF4214BF}"/>
              </a:ext>
            </a:extLst>
          </p:cNvPr>
          <p:cNvSpPr txBox="1"/>
          <p:nvPr/>
        </p:nvSpPr>
        <p:spPr>
          <a:xfrm>
            <a:off x="1789442" y="2526008"/>
            <a:ext cx="3873234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2B1CB-9B56-EC52-2A66-0E6CC1323268}"/>
              </a:ext>
            </a:extLst>
          </p:cNvPr>
          <p:cNvSpPr txBox="1"/>
          <p:nvPr/>
        </p:nvSpPr>
        <p:spPr>
          <a:xfrm>
            <a:off x="7295640" y="2526008"/>
            <a:ext cx="37686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[0.06316128373146057, 0.02650836855173111, 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-0.03433343395590782,...]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E7977E-DE8E-CCF9-C63B-4DF10394455B}"/>
              </a:ext>
            </a:extLst>
          </p:cNvPr>
          <p:cNvSpPr txBox="1"/>
          <p:nvPr/>
        </p:nvSpPr>
        <p:spPr>
          <a:xfrm>
            <a:off x="2881102" y="1599155"/>
            <a:ext cx="1032529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s-ES_tradnl" sz="1800" noProof="0"/>
              <a:t>"Moana" </a:t>
            </a:r>
            <a:endParaRPr lang="es-ES_tradnl" noProof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5846C6-94EC-A4A7-52A7-523BCBCFB0B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397367" y="1968487"/>
            <a:ext cx="0" cy="557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86BFA1C-9CC3-B6C4-31DB-DC1E078A5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48" y="3500996"/>
            <a:ext cx="4521286" cy="32019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AA4CCF-3043-4392-B057-CD58477D3CC4}"/>
              </a:ext>
            </a:extLst>
          </p:cNvPr>
          <p:cNvSpPr txBox="1"/>
          <p:nvPr/>
        </p:nvSpPr>
        <p:spPr>
          <a:xfrm>
            <a:off x="3397366" y="2044006"/>
            <a:ext cx="2116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b="0" i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dimensions</a:t>
            </a:r>
            <a:r>
              <a:rPr lang="es-ES_tradnl" sz="18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=1536</a:t>
            </a:r>
            <a:endParaRPr lang="es-ES_tradnl" noProof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2C8C7F-C243-47A7-49A8-7BC80C598808}"/>
              </a:ext>
            </a:extLst>
          </p:cNvPr>
          <p:cNvSpPr txBox="1"/>
          <p:nvPr/>
        </p:nvSpPr>
        <p:spPr>
          <a:xfrm>
            <a:off x="8431510" y="1599155"/>
            <a:ext cx="1032529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s-ES_tradnl" sz="1800" noProof="0"/>
              <a:t>"Moana" </a:t>
            </a:r>
            <a:endParaRPr lang="es-ES_tradnl" noProof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40694C1-23D3-AE57-4E31-65FB47283FC2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8947775" y="1968487"/>
            <a:ext cx="0" cy="5575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643086D-0F1B-38F8-B3C3-780FFF598229}"/>
              </a:ext>
            </a:extLst>
          </p:cNvPr>
          <p:cNvSpPr txBox="1"/>
          <p:nvPr/>
        </p:nvSpPr>
        <p:spPr>
          <a:xfrm>
            <a:off x="8947774" y="2044006"/>
            <a:ext cx="2116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b="0" i="0" noProof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dimensions</a:t>
            </a:r>
            <a:r>
              <a:rPr lang="es-ES_tradnl" sz="18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=256</a:t>
            </a:r>
            <a:endParaRPr lang="es-ES_tradnl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1AEEC9-8DDA-D719-C3FB-B020EE23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770" y="3483694"/>
            <a:ext cx="4431766" cy="32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65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E3A09-A8D7-1518-2BD1-94BB309B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90B9-352C-882A-E1CF-3E57BCF0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Efectos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similitud</a:t>
            </a:r>
            <a:endParaRPr lang="es-ES_tradnl" noProof="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ECA662-104D-0660-332D-89DAC52DA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92441"/>
              </p:ext>
            </p:extLst>
          </p:nvPr>
        </p:nvGraphicFramePr>
        <p:xfrm>
          <a:off x="1231100" y="2944914"/>
          <a:ext cx="4273588" cy="37806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65412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</a:tblGrid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4503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40478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Mulan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0.546800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7893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Lilo &amp; </a:t>
                      </a:r>
                      <a:r>
                        <a:rPr lang="es-ES_tradnl" sz="1400" noProof="0" err="1"/>
                        <a:t>Stitch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0.502114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388983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Little </a:t>
                      </a:r>
                      <a:r>
                        <a:rPr lang="es-ES_tradnl" sz="1400" noProof="0" err="1"/>
                        <a:t>Mermaid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0.498209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72840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Big Hero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0.491800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74425"/>
                  </a:ext>
                </a:extLst>
              </a:tr>
              <a:tr h="41844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Monsters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University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0.484857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96219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Princess</a:t>
                      </a:r>
                      <a:r>
                        <a:rPr lang="es-ES_tradnl" sz="1400" noProof="0"/>
                        <a:t> and </a:t>
                      </a:r>
                      <a:r>
                        <a:rPr lang="es-ES_tradnl" sz="1400" noProof="0" err="1"/>
                        <a:t>the</a:t>
                      </a:r>
                      <a:r>
                        <a:rPr lang="es-ES_tradnl" sz="1400" noProof="0"/>
                        <a:t> </a:t>
                      </a:r>
                      <a:r>
                        <a:rPr lang="es-ES_tradnl" sz="1400" noProof="0" err="1"/>
                        <a:t>Frog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0.471984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667091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Finding</a:t>
                      </a:r>
                      <a:r>
                        <a:rPr lang="es-ES_tradnl" sz="1400" noProof="0"/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0.471386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15672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 err="1"/>
                        <a:t>Maleficent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0.461029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442125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Ice </a:t>
                      </a:r>
                      <a:r>
                        <a:rPr lang="es-ES_tradnl" sz="1400" noProof="0" err="1"/>
                        <a:t>Princess</a:t>
                      </a:r>
                      <a:endParaRPr lang="es-ES_tradnl" sz="1400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/>
                        <a:t>0.457817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5072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781154-5AD3-1697-6114-5A8EE4FA91C6}"/>
              </a:ext>
            </a:extLst>
          </p:cNvPr>
          <p:cNvCxnSpPr>
            <a:cxnSpLocks/>
          </p:cNvCxnSpPr>
          <p:nvPr/>
        </p:nvCxnSpPr>
        <p:spPr>
          <a:xfrm>
            <a:off x="5504688" y="2309394"/>
            <a:ext cx="957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37E625F-6CA7-C11A-7FEB-02C44020C9AE}"/>
              </a:ext>
            </a:extLst>
          </p:cNvPr>
          <p:cNvSpPr txBox="1"/>
          <p:nvPr/>
        </p:nvSpPr>
        <p:spPr>
          <a:xfrm>
            <a:off x="1166478" y="1619351"/>
            <a:ext cx="2856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 err="1"/>
              <a:t>dimensions</a:t>
            </a:r>
            <a:r>
              <a:rPr lang="es-ES_tradnl" sz="1800" noProof="0"/>
              <a:t>=1536</a:t>
            </a:r>
            <a:endParaRPr lang="es-ES_tradnl" noProof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FF0C82-6794-CEDD-949B-2E555ADF9893}"/>
              </a:ext>
            </a:extLst>
          </p:cNvPr>
          <p:cNvSpPr txBox="1"/>
          <p:nvPr/>
        </p:nvSpPr>
        <p:spPr>
          <a:xfrm>
            <a:off x="6464296" y="1627690"/>
            <a:ext cx="2999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noProof="0" err="1"/>
              <a:t>dimensions</a:t>
            </a:r>
            <a:r>
              <a:rPr lang="es-ES_tradnl" sz="1800" noProof="0"/>
              <a:t>=256</a:t>
            </a:r>
            <a:endParaRPr lang="es-ES_tradnl" noProof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CE9283-15D7-358A-DF4C-603635AD8017}"/>
              </a:ext>
            </a:extLst>
          </p:cNvPr>
          <p:cNvCxnSpPr>
            <a:cxnSpLocks/>
          </p:cNvCxnSpPr>
          <p:nvPr/>
        </p:nvCxnSpPr>
        <p:spPr>
          <a:xfrm>
            <a:off x="5511668" y="3679378"/>
            <a:ext cx="959608" cy="391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04ECA0-3005-BF32-06CE-DC2A482E5A6E}"/>
              </a:ext>
            </a:extLst>
          </p:cNvPr>
          <p:cNvCxnSpPr>
            <a:cxnSpLocks/>
          </p:cNvCxnSpPr>
          <p:nvPr/>
        </p:nvCxnSpPr>
        <p:spPr>
          <a:xfrm flipV="1">
            <a:off x="5502524" y="3694536"/>
            <a:ext cx="968752" cy="721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6FF163-1260-6F19-9434-2A53E3096304}"/>
              </a:ext>
            </a:extLst>
          </p:cNvPr>
          <p:cNvCxnSpPr>
            <a:cxnSpLocks/>
          </p:cNvCxnSpPr>
          <p:nvPr/>
        </p:nvCxnSpPr>
        <p:spPr>
          <a:xfrm>
            <a:off x="5506852" y="6276187"/>
            <a:ext cx="957444" cy="345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D8EE677-8D45-4682-D5EF-C97151898ACC}"/>
              </a:ext>
            </a:extLst>
          </p:cNvPr>
          <p:cNvSpPr txBox="1"/>
          <p:nvPr/>
        </p:nvSpPr>
        <p:spPr>
          <a:xfrm>
            <a:off x="5472440" y="4657642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750A79-1BBE-FD16-A7C7-589243C48583}"/>
              </a:ext>
            </a:extLst>
          </p:cNvPr>
          <p:cNvSpPr txBox="1"/>
          <p:nvPr/>
        </p:nvSpPr>
        <p:spPr>
          <a:xfrm>
            <a:off x="5472440" y="5033618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❌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60ABF7-B44B-03AF-318C-7027B51AF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178279"/>
              </p:ext>
            </p:extLst>
          </p:nvPr>
        </p:nvGraphicFramePr>
        <p:xfrm>
          <a:off x="6471276" y="2952387"/>
          <a:ext cx="4273588" cy="378060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65412">
                  <a:extLst>
                    <a:ext uri="{9D8B030D-6E8A-4147-A177-3AD203B41FA5}">
                      <a16:colId xmlns:a16="http://schemas.microsoft.com/office/drawing/2014/main" val="3672441231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240069782"/>
                    </a:ext>
                  </a:extLst>
                </a:gridCol>
              </a:tblGrid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>
                          <a:effectLst/>
                        </a:rPr>
                        <a:t>movie</a:t>
                      </a:r>
                      <a:endParaRPr lang="es-ES_tradnl" sz="1400" b="1" noProof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1" noProof="0" err="1"/>
                        <a:t>similarity</a:t>
                      </a:r>
                      <a:endParaRPr lang="es-ES_tradnl" sz="1400" b="1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424503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>
                          <a:latin typeface="Aptos" panose="020B0004020202020204" pitchFamily="34" charset="0"/>
                        </a:rPr>
                        <a:t>Moana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>
                          <a:latin typeface="Aptos" panose="020B0004020202020204" pitchFamily="34" charset="0"/>
                        </a:rPr>
                        <a:t>1.000000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40478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The</a:t>
                      </a:r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 Little </a:t>
                      </a:r>
                      <a:r>
                        <a:rPr lang="es-ES_tradnl" sz="1400" b="0" i="0" kern="1200" noProof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Mermaid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0.587367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7893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Mulan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0.583428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388983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r>
                        <a:rPr lang="es-ES_tradnl" sz="1400" noProof="0">
                          <a:latin typeface="Aptos" panose="020B0004020202020204" pitchFamily="34" charset="0"/>
                        </a:rPr>
                        <a:t>Lilo &amp; </a:t>
                      </a:r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Stitch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0.575990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728409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noProof="0">
                          <a:latin typeface="Aptos" panose="020B0004020202020204" pitchFamily="34" charset="0"/>
                        </a:rPr>
                        <a:t>Big Hero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0.574590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74425"/>
                  </a:ext>
                </a:extLst>
              </a:tr>
              <a:tr h="418445">
                <a:tc>
                  <a:txBody>
                    <a:bodyPr/>
                    <a:lstStyle/>
                    <a:p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The</a:t>
                      </a:r>
                      <a:r>
                        <a:rPr lang="es-ES_tradnl" sz="1400" noProof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Princess</a:t>
                      </a:r>
                      <a:r>
                        <a:rPr lang="es-ES_tradnl" sz="1400" noProof="0">
                          <a:latin typeface="Aptos" panose="020B0004020202020204" pitchFamily="34" charset="0"/>
                        </a:rPr>
                        <a:t> and </a:t>
                      </a:r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the</a:t>
                      </a:r>
                      <a:r>
                        <a:rPr lang="es-ES_tradnl" sz="1400" noProof="0">
                          <a:latin typeface="Aptos" panose="020B0004020202020204" pitchFamily="34" charset="0"/>
                        </a:rPr>
                        <a:t> </a:t>
                      </a:r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Frog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0.568726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596219"/>
                  </a:ext>
                </a:extLst>
              </a:tr>
              <a:tr h="461881">
                <a:tc>
                  <a:txBody>
                    <a:bodyPr/>
                    <a:lstStyle/>
                    <a:p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Finding</a:t>
                      </a:r>
                      <a:r>
                        <a:rPr lang="es-ES_tradnl" sz="1400" noProof="0">
                          <a:latin typeface="Aptos" panose="020B0004020202020204" pitchFamily="34" charset="0"/>
                        </a:rPr>
                        <a:t> Dory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0.549391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667091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The</a:t>
                      </a:r>
                      <a:r>
                        <a:rPr lang="es-ES_tradnl" sz="1400" noProof="0">
                          <a:latin typeface="Aptos" panose="020B0004020202020204" pitchFamily="34" charset="0"/>
                        </a:rPr>
                        <a:t> Lion 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0.521125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156728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 err="1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Tangled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0.513131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442125"/>
                  </a:ext>
                </a:extLst>
              </a:tr>
              <a:tr h="271695">
                <a:tc>
                  <a:txBody>
                    <a:bodyPr/>
                    <a:lstStyle/>
                    <a:p>
                      <a:r>
                        <a:rPr lang="es-ES_tradnl" sz="1400" noProof="0" err="1">
                          <a:latin typeface="Aptos" panose="020B0004020202020204" pitchFamily="34" charset="0"/>
                        </a:rPr>
                        <a:t>Maleficent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400" b="0" i="0" kern="1200" noProof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0.511412</a:t>
                      </a:r>
                      <a:endParaRPr lang="es-ES_tradnl" sz="1400" noProof="0"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8450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64F207-9BB5-FB07-3A25-EDE40FD74D8A}"/>
              </a:ext>
            </a:extLst>
          </p:cNvPr>
          <p:cNvSpPr txBox="1"/>
          <p:nvPr/>
        </p:nvSpPr>
        <p:spPr>
          <a:xfrm>
            <a:off x="1231100" y="2003841"/>
            <a:ext cx="427358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68819-0B84-3B96-CC65-73E9B057762E}"/>
              </a:ext>
            </a:extLst>
          </p:cNvPr>
          <p:cNvSpPr txBox="1"/>
          <p:nvPr/>
        </p:nvSpPr>
        <p:spPr>
          <a:xfrm>
            <a:off x="6471276" y="1988683"/>
            <a:ext cx="427358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[0.03265173360705376,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0.01370371412485838,</a:t>
            </a:r>
          </a:p>
          <a:p>
            <a:r>
              <a:rPr lang="es-ES_tradnl" sz="1600" b="0" i="0" noProof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-0.017748944461345673,...]</a:t>
            </a:r>
            <a:endParaRPr lang="es-ES_tradnl" sz="1600" noProof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99AFCE-039E-8CDB-E232-FB1881748A95}"/>
              </a:ext>
            </a:extLst>
          </p:cNvPr>
          <p:cNvCxnSpPr>
            <a:cxnSpLocks/>
          </p:cNvCxnSpPr>
          <p:nvPr/>
        </p:nvCxnSpPr>
        <p:spPr>
          <a:xfrm flipV="1">
            <a:off x="5503606" y="5150508"/>
            <a:ext cx="958526" cy="424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95F575-1B65-81C8-CF00-7D072D6DD495}"/>
              </a:ext>
            </a:extLst>
          </p:cNvPr>
          <p:cNvCxnSpPr>
            <a:cxnSpLocks/>
          </p:cNvCxnSpPr>
          <p:nvPr/>
        </p:nvCxnSpPr>
        <p:spPr>
          <a:xfrm flipV="1">
            <a:off x="5510586" y="5542322"/>
            <a:ext cx="958526" cy="424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A24F2C-4338-18BC-BC6C-370F201C256F}"/>
              </a:ext>
            </a:extLst>
          </p:cNvPr>
          <p:cNvSpPr txBox="1"/>
          <p:nvPr/>
        </p:nvSpPr>
        <p:spPr>
          <a:xfrm>
            <a:off x="5472440" y="6452296"/>
            <a:ext cx="43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noProof="0"/>
              <a:t>❌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EC1BF9B-D0CB-8D9A-44CD-310FB12BD7CB}"/>
              </a:ext>
            </a:extLst>
          </p:cNvPr>
          <p:cNvCxnSpPr>
            <a:cxnSpLocks/>
          </p:cNvCxnSpPr>
          <p:nvPr/>
        </p:nvCxnSpPr>
        <p:spPr>
          <a:xfrm>
            <a:off x="5518648" y="3993129"/>
            <a:ext cx="959608" cy="391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998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F641B-6CF7-27FA-21C6-794C0154F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DE25-F481-3090-E25B-3935DF74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dimensiones</a:t>
            </a:r>
            <a:r>
              <a:rPr lang="en-US" dirty="0"/>
              <a:t> + </a:t>
            </a:r>
            <a:r>
              <a:rPr lang="en-US" dirty="0" err="1"/>
              <a:t>cuantización</a:t>
            </a:r>
            <a:endParaRPr lang="es-ES_tradnl" noProof="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2C720FE-AC2F-51ED-A0C8-E070AFC16635}"/>
              </a:ext>
            </a:extLst>
          </p:cNvPr>
          <p:cNvGrpSpPr/>
          <p:nvPr/>
        </p:nvGrpSpPr>
        <p:grpSpPr>
          <a:xfrm>
            <a:off x="1651929" y="2467519"/>
            <a:ext cx="7400627" cy="3614442"/>
            <a:chOff x="5558899" y="2549815"/>
            <a:chExt cx="5140759" cy="25107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AC3503-3C9A-551E-CB8A-2A227E1E5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50063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357277-BB50-0E1B-5250-0198A3AC8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60036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2A71C5-A3F7-DBD4-62E7-678A9EC40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0009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77742D-705F-BE7F-2D90-849685C7F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79982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8F3F48-D6D9-08A1-D98B-AD53B9B29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89955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BE6B18-C649-177D-7064-DB01DD8B8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99928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C6F11B-5F10-6A49-7615-9E6C146F7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09901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87F926-FCDB-5321-4CF2-18B138D90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019874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FB9768-B07E-D468-A4A9-BEF22D219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229847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A2F277-B47F-E54C-22CB-E74AD26F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439820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EF97986-42D3-3277-744D-B407009B6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49793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2FA08D-B37C-7867-35B8-7EF66AB52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859766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A2E48F-82B6-D918-5C83-EB2B2E6BC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69739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BFB5AE-BCFA-5A64-CD56-C2D69040D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489685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7BBAB0-9FD7-DBB6-2849-9D70BD703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306974" y="2549815"/>
              <a:ext cx="1683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30275C-5FF3-46AD-325F-32CD5A96B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50063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75B352-CAFB-1246-1DC8-3F076A8E5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60036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88AF60D-ADB1-D56D-B378-96E868C7F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0009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3710AB-305A-3559-2FE2-891EA6226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79982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E58D1F4-F10A-F4F0-B656-96763113F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89955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BF3F691-EDFC-5268-3C99-8E7EEA95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99928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D8E9E3-1F44-BF4E-ECF5-7F70AAACF7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019873" y="362614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00FEE7-16FC-310E-2F9E-46CD3408B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830729" y="3626146"/>
              <a:ext cx="16831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6EFACB4-B963-5936-CEA9-9F6DFEA59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54928" y="4698447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0F30A1-7908-7EC9-B6B3-864CA2074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8316" y="4698447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2C2C887-AAB6-5D54-0221-7A1011533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46818" y="4698446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5CC9C1-B87E-D552-867A-3A7C50651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356" y="4698446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870069-1B4E-9730-5640-4948B177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38708" y="4698445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436754-1E6F-9AB5-113A-D980D5855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82049" y="4698444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7DECFD-521F-7564-6F46-DAFF4AC70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7035" y="4698444"/>
              <a:ext cx="45719" cy="30310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BFF1FF-3990-9D02-9543-162FACA8E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828855" y="4752767"/>
              <a:ext cx="5610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.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633C347-B474-E123-F58D-4AE66BAF0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547567" y="2834179"/>
              <a:ext cx="0" cy="76139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CFA8A81-8AF2-F4A0-F8D6-94EE2A476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229846" y="2834179"/>
              <a:ext cx="3746" cy="76139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0D31616-5819-9E19-9EA3-7D0717F92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547567" y="3907329"/>
              <a:ext cx="0" cy="76627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874E8D7-20A2-5203-52B7-08C3C3713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47015" y="3907329"/>
              <a:ext cx="1282831" cy="785528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E679B8-5430-4D0F-7507-CF8C1A227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946708" y="3060989"/>
              <a:ext cx="1383917" cy="6413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</a:rPr>
                <a:t>MRL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</a:rPr>
                <a:t>Dimension</a:t>
              </a:r>
              <a:r>
                <a:rPr kumimoji="0" lang="es-ES_tradnl" sz="20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</a:rPr>
                <a:t> </a:t>
              </a:r>
              <a:r>
                <a:rPr kumimoji="0" lang="es-ES_tradnl" sz="200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</a:rPr>
                <a:t>Reduction</a:t>
              </a:r>
              <a:endParaRPr kumimoji="0" lang="es-ES_tradnl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1FCB50-B5F6-6D78-FC27-83D14D343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967282" y="4239210"/>
              <a:ext cx="1207621" cy="4275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2000" noProof="0" err="1">
                  <a:latin typeface="Aptos" panose="020B0004020202020204" pitchFamily="34" charset="0"/>
                </a:rPr>
                <a:t>Scalar</a:t>
              </a:r>
              <a:r>
                <a:rPr lang="es-ES_tradnl" sz="2000" noProof="0">
                  <a:latin typeface="Aptos" panose="020B0004020202020204" pitchFamily="34" charset="0"/>
                </a:rPr>
                <a:t> </a:t>
              </a:r>
              <a:r>
                <a:rPr lang="es-ES_tradnl" sz="2000" noProof="0" err="1">
                  <a:latin typeface="Aptos" panose="020B0004020202020204" pitchFamily="34" charset="0"/>
                </a:rPr>
                <a:t>or</a:t>
              </a:r>
              <a:r>
                <a:rPr lang="es-ES_tradnl" sz="2000" noProof="0">
                  <a:latin typeface="Aptos" panose="020B0004020202020204" pitchFamily="34" charset="0"/>
                </a:rPr>
                <a:t> </a:t>
              </a:r>
              <a:r>
                <a:rPr lang="es-ES_tradnl" sz="2000" noProof="0" err="1">
                  <a:latin typeface="Aptos" panose="020B0004020202020204" pitchFamily="34" charset="0"/>
                </a:rPr>
                <a:t>Binary</a:t>
              </a:r>
              <a:endParaRPr kumimoji="0" lang="es-ES_tradnl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200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</a:rPr>
                <a:t>Quantization</a:t>
              </a:r>
              <a:endParaRPr kumimoji="0" lang="es-ES_tradnl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</a:endParaRPr>
            </a:p>
          </p:txBody>
        </p:sp>
        <p:sp>
          <p:nvSpPr>
            <p:cNvPr id="43" name="Freeform 67">
              <a:extLst>
                <a:ext uri="{FF2B5EF4-FFF2-40B4-BE49-F238E27FC236}">
                  <a16:creationId xmlns:a16="http://schemas.microsoft.com/office/drawing/2014/main" id="{1C65E5C3-B3DB-D49A-7F62-4918E3976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01972" y="2695953"/>
              <a:ext cx="220306" cy="990899"/>
            </a:xfrm>
            <a:custGeom>
              <a:avLst/>
              <a:gdLst>
                <a:gd name="connsiteX0" fmla="*/ 76810 w 84125"/>
                <a:gd name="connsiteY0" fmla="*/ 0 h 709574"/>
                <a:gd name="connsiteX1" fmla="*/ 0 w 84125"/>
                <a:gd name="connsiteY1" fmla="*/ 0 h 709574"/>
                <a:gd name="connsiteX2" fmla="*/ 0 w 84125"/>
                <a:gd name="connsiteY2" fmla="*/ 709574 h 709574"/>
                <a:gd name="connsiteX3" fmla="*/ 84125 w 84125"/>
                <a:gd name="connsiteY3" fmla="*/ 709574 h 70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25" h="709574">
                  <a:moveTo>
                    <a:pt x="76810" y="0"/>
                  </a:moveTo>
                  <a:lnTo>
                    <a:pt x="0" y="0"/>
                  </a:lnTo>
                  <a:lnTo>
                    <a:pt x="0" y="709574"/>
                  </a:lnTo>
                  <a:lnTo>
                    <a:pt x="84125" y="709574"/>
                  </a:lnTo>
                </a:path>
              </a:pathLst>
            </a:custGeom>
            <a:ln w="1905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76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4" name="Freeform 68">
              <a:extLst>
                <a:ext uri="{FF2B5EF4-FFF2-40B4-BE49-F238E27FC236}">
                  <a16:creationId xmlns:a16="http://schemas.microsoft.com/office/drawing/2014/main" id="{04F1EFF2-B019-D476-8E6A-5C6D817A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15786" y="3804643"/>
              <a:ext cx="220306" cy="1048985"/>
            </a:xfrm>
            <a:custGeom>
              <a:avLst/>
              <a:gdLst>
                <a:gd name="connsiteX0" fmla="*/ 76810 w 84125"/>
                <a:gd name="connsiteY0" fmla="*/ 0 h 709574"/>
                <a:gd name="connsiteX1" fmla="*/ 0 w 84125"/>
                <a:gd name="connsiteY1" fmla="*/ 0 h 709574"/>
                <a:gd name="connsiteX2" fmla="*/ 0 w 84125"/>
                <a:gd name="connsiteY2" fmla="*/ 709574 h 709574"/>
                <a:gd name="connsiteX3" fmla="*/ 84125 w 84125"/>
                <a:gd name="connsiteY3" fmla="*/ 709574 h 70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25" h="709574">
                  <a:moveTo>
                    <a:pt x="76810" y="0"/>
                  </a:moveTo>
                  <a:lnTo>
                    <a:pt x="0" y="0"/>
                  </a:lnTo>
                  <a:lnTo>
                    <a:pt x="0" y="709574"/>
                  </a:lnTo>
                  <a:lnTo>
                    <a:pt x="84125" y="709574"/>
                  </a:lnTo>
                </a:path>
              </a:pathLst>
            </a:custGeom>
            <a:ln w="1905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76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82B346C-7F15-CDE0-D2CD-19BBE7C0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54928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C79581E-28B5-793B-8118-3055A51CA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64901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A00D624-CFBB-2353-BAFD-BBBAA2BCB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4874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881C38B-2B5B-ADF6-A651-CEEEBF03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84847" y="2552996"/>
              <a:ext cx="209973" cy="25061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20B102E-A97A-7660-68F1-0D9A28BFED41}"/>
                </a:ext>
              </a:extLst>
            </p:cNvPr>
            <p:cNvSpPr/>
            <p:nvPr/>
          </p:nvSpPr>
          <p:spPr bwMode="auto">
            <a:xfrm>
              <a:off x="5558899" y="3039112"/>
              <a:ext cx="279337" cy="279337"/>
            </a:xfrm>
            <a:prstGeom prst="ellipse">
              <a:avLst/>
            </a:prstGeom>
            <a:gradFill flip="none" rotWithShape="1"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5177470-FA89-2708-F24C-7C674BD23BE1}"/>
                </a:ext>
              </a:extLst>
            </p:cNvPr>
            <p:cNvSpPr/>
            <p:nvPr/>
          </p:nvSpPr>
          <p:spPr bwMode="auto">
            <a:xfrm>
              <a:off x="5569207" y="4220832"/>
              <a:ext cx="279337" cy="279337"/>
            </a:xfrm>
            <a:prstGeom prst="ellipse">
              <a:avLst/>
            </a:prstGeom>
            <a:gradFill flip="none" rotWithShape="1"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_tradnl" sz="1200" b="1" noProof="0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Semibold"/>
                  <a:cs typeface="Segoe UI" pitchFamily="34" charset="0"/>
                </a:rPr>
                <a:t>2</a:t>
              </a:r>
              <a:endParaRPr kumimoji="0" lang="es-ES_tradnl" sz="12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F46BD9E6-B4E6-1491-642C-0FD9B2C6A8D1}"/>
              </a:ext>
            </a:extLst>
          </p:cNvPr>
          <p:cNvSpPr txBox="1"/>
          <p:nvPr/>
        </p:nvSpPr>
        <p:spPr>
          <a:xfrm>
            <a:off x="1177834" y="1783821"/>
            <a:ext cx="976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¡Para </a:t>
            </a:r>
            <a:r>
              <a:rPr lang="en-US" sz="2400" err="1"/>
              <a:t>lograr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</a:t>
            </a:r>
            <a:r>
              <a:rPr lang="en-US" sz="2400" err="1"/>
              <a:t>compresión</a:t>
            </a:r>
            <a:r>
              <a:rPr lang="en-US" sz="2400"/>
              <a:t> </a:t>
            </a:r>
            <a:r>
              <a:rPr lang="en-US" sz="2400" err="1"/>
              <a:t>máxima</a:t>
            </a:r>
            <a:r>
              <a:rPr lang="en-US" sz="2400"/>
              <a:t> de </a:t>
            </a:r>
            <a:r>
              <a:rPr lang="en-US" sz="2400" err="1"/>
              <a:t>vectores</a:t>
            </a:r>
            <a:r>
              <a:rPr lang="en-US" sz="2400"/>
              <a:t>, </a:t>
            </a:r>
            <a:r>
              <a:rPr lang="en-US" sz="2400" err="1"/>
              <a:t>combina</a:t>
            </a:r>
            <a:r>
              <a:rPr lang="en-US" sz="2400"/>
              <a:t> ambas </a:t>
            </a:r>
            <a:r>
              <a:rPr lang="en-US" sz="2400" err="1"/>
              <a:t>técnicas</a:t>
            </a:r>
            <a:r>
              <a:rPr lang="en-US" sz="2400"/>
              <a:t>!</a:t>
            </a:r>
            <a:endParaRPr lang="es-ES_tradnl" sz="2400" noProof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E8EAE7-7593-4224-C1E7-0FF242DAA814}"/>
              </a:ext>
            </a:extLst>
          </p:cNvPr>
          <p:cNvSpPr txBox="1"/>
          <p:nvPr/>
        </p:nvSpPr>
        <p:spPr>
          <a:xfrm>
            <a:off x="7246896" y="3062153"/>
            <a:ext cx="488289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Para </a:t>
            </a:r>
            <a:r>
              <a:rPr lang="en-US" sz="2400" err="1"/>
              <a:t>mantener</a:t>
            </a:r>
            <a:r>
              <a:rPr lang="en-US" sz="2400"/>
              <a:t> </a:t>
            </a:r>
            <a:r>
              <a:rPr lang="en-US" sz="2400" err="1"/>
              <a:t>alta</a:t>
            </a:r>
            <a:r>
              <a:rPr lang="en-US" sz="2400"/>
              <a:t> </a:t>
            </a:r>
            <a:r>
              <a:rPr lang="en-US" sz="2400" err="1"/>
              <a:t>precisión</a:t>
            </a:r>
            <a:r>
              <a:rPr lang="en-US" sz="240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comprime</a:t>
            </a:r>
            <a:r>
              <a:rPr lang="en-US" sz="2000"/>
              <a:t> solo </a:t>
            </a:r>
            <a:r>
              <a:rPr lang="en-US" sz="2000" err="1"/>
              <a:t>los</a:t>
            </a:r>
            <a:r>
              <a:rPr lang="en-US" sz="2000"/>
              <a:t> </a:t>
            </a:r>
            <a:r>
              <a:rPr lang="en-US" sz="2000" err="1"/>
              <a:t>vectores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el</a:t>
            </a:r>
            <a:r>
              <a:rPr lang="en-US" sz="2000"/>
              <a:t> </a:t>
            </a:r>
            <a:r>
              <a:rPr lang="en-US" sz="2000" err="1"/>
              <a:t>índice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sobremuestrea</a:t>
            </a:r>
            <a:r>
              <a:rPr lang="en-US" sz="2000"/>
              <a:t> al </a:t>
            </a:r>
            <a:r>
              <a:rPr lang="en-US" sz="2000" err="1"/>
              <a:t>recuperar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err="1"/>
              <a:t>reevalúa</a:t>
            </a:r>
            <a:r>
              <a:rPr lang="en-US" sz="2000"/>
              <a:t> </a:t>
            </a:r>
            <a:r>
              <a:rPr lang="en-US" sz="2000" err="1"/>
              <a:t>usando</a:t>
            </a:r>
            <a:r>
              <a:rPr lang="en-US" sz="2000"/>
              <a:t> </a:t>
            </a:r>
            <a:r>
              <a:rPr lang="en-US" sz="2000" err="1"/>
              <a:t>los</a:t>
            </a:r>
            <a:r>
              <a:rPr lang="en-US" sz="2000"/>
              <a:t> </a:t>
            </a:r>
            <a:r>
              <a:rPr lang="en-US" sz="2000" err="1"/>
              <a:t>originales</a:t>
            </a:r>
            <a:r>
              <a:rPr lang="en-US" sz="2000"/>
              <a:t>.</a:t>
            </a:r>
          </a:p>
          <a:p>
            <a:endParaRPr lang="en-US" sz="2000"/>
          </a:p>
          <a:p>
            <a:r>
              <a:rPr lang="es-ES_tradnl" sz="2400"/>
              <a:t>Así es como Azure AI </a:t>
            </a:r>
            <a:r>
              <a:rPr lang="es-ES_tradnl" sz="2400" err="1"/>
              <a:t>Search</a:t>
            </a:r>
            <a:r>
              <a:rPr lang="es-ES_tradnl" sz="2400"/>
              <a:t> puede manejar miles de millones de vectores.</a:t>
            </a:r>
          </a:p>
        </p:txBody>
      </p:sp>
    </p:spTree>
    <p:extLst>
      <p:ext uri="{BB962C8B-B14F-4D97-AF65-F5344CB8AC3E}">
        <p14:creationId xmlns:p14="http://schemas.microsoft.com/office/powerpoint/2010/main" val="18075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487C6-A1E6-CE91-D1C1-8C6CAF9DD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FFC2-9A8F-536C-F117-F900D2C3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Aprende mas acerca de vector embeddings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B092D-599F-3DC9-C13E-1FE47766362E}"/>
              </a:ext>
            </a:extLst>
          </p:cNvPr>
          <p:cNvSpPr txBox="1"/>
          <p:nvPr/>
        </p:nvSpPr>
        <p:spPr>
          <a:xfrm>
            <a:off x="1177290" y="1757300"/>
            <a:ext cx="548868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_tradnl" sz="1900" b="0" i="0" u="none" strike="noStrike" noProof="0" dirty="0">
                <a:effectLst/>
                <a:latin typeface="system-ui"/>
              </a:rPr>
              <a:t>Vector embeddings 101</a:t>
            </a:r>
            <a:endParaRPr lang="es-ES_tradnl" sz="1900" b="0" i="0" u="none" strike="noStrike" noProof="0" dirty="0">
              <a:effectLst/>
              <a:latin typeface="system-ui"/>
              <a:hlinkClick r:id="rId3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 dirty="0">
                <a:effectLst/>
                <a:latin typeface="system-ui"/>
                <a:hlinkClick r:id="rId3"/>
              </a:rPr>
              <a:t>Embedding projector</a:t>
            </a:r>
            <a:endParaRPr lang="es-ES_tradnl" sz="1900" b="0" i="0" noProof="0" dirty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 dirty="0">
                <a:effectLst/>
                <a:latin typeface="system-ui"/>
                <a:hlinkClick r:id="rId4"/>
              </a:rPr>
              <a:t>Why are Cosine Similarities of Text embeddings almost always positive?</a:t>
            </a:r>
            <a:endParaRPr lang="es-ES_tradnl" sz="1900" b="0" i="0" noProof="0" dirty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 dirty="0">
                <a:effectLst/>
                <a:latin typeface="system-ui"/>
                <a:hlinkClick r:id="rId5"/>
              </a:rPr>
              <a:t>Expected Angular Differences in Embedding Random Text?</a:t>
            </a:r>
            <a:endParaRPr lang="es-ES_tradnl" sz="1900" b="0" i="0" noProof="0" dirty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 dirty="0">
                <a:effectLst/>
                <a:latin typeface="system-ui"/>
                <a:hlinkClick r:id="rId6"/>
              </a:rPr>
              <a:t>Embeddings: What they are and why they matter</a:t>
            </a:r>
            <a:endParaRPr lang="es-ES_tradnl" sz="1900" b="0" i="0" u="none" strike="noStrike" noProof="0" dirty="0">
              <a:effectLst/>
              <a:latin typeface="system-ui"/>
            </a:endParaRPr>
          </a:p>
          <a:p>
            <a:pPr algn="l"/>
            <a:endParaRPr lang="es-ES_tradnl" sz="1900" noProof="0" dirty="0">
              <a:latin typeface="system-ui"/>
            </a:endParaRPr>
          </a:p>
          <a:p>
            <a:pPr algn="l"/>
            <a:r>
              <a:rPr lang="es-ES_tradnl" sz="1900" noProof="0" dirty="0">
                <a:latin typeface="system-ui"/>
              </a:rPr>
              <a:t>ANN </a:t>
            </a:r>
            <a:r>
              <a:rPr lang="es-ES_tradnl" sz="1900" noProof="0" dirty="0" err="1">
                <a:latin typeface="system-ui"/>
              </a:rPr>
              <a:t>algorithms</a:t>
            </a:r>
            <a:endParaRPr lang="es-ES_tradnl" sz="1900" noProof="0" dirty="0"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noProof="0" dirty="0">
                <a:latin typeface="system-ui"/>
                <a:hlinkClick r:id="rId7"/>
              </a:rPr>
              <a:t>HNSW tutorial</a:t>
            </a:r>
            <a:endParaRPr lang="es-ES_tradnl" sz="1900" noProof="0" dirty="0"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900" b="0" i="0" noProof="0" dirty="0">
                <a:effectLst/>
                <a:latin typeface="system-ui"/>
                <a:hlinkClick r:id="rId8"/>
              </a:rPr>
              <a:t>Video: HNSW for Vector Search Explained</a:t>
            </a:r>
            <a:endParaRPr lang="es-ES_tradnl" sz="1900" noProof="0" dirty="0"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_tradnl" sz="1900" noProof="0" dirty="0">
              <a:latin typeface="system-ui"/>
            </a:endParaRPr>
          </a:p>
          <a:p>
            <a:pPr algn="l"/>
            <a:r>
              <a:rPr lang="es-ES_tradnl" sz="1900" b="0" i="0" u="none" strike="noStrike" noProof="0" dirty="0" err="1">
                <a:effectLst/>
                <a:latin typeface="system-ui"/>
              </a:rPr>
              <a:t>Distance</a:t>
            </a:r>
            <a:r>
              <a:rPr lang="es-ES_tradnl" sz="1900" b="0" i="0" u="none" strike="noStrike" noProof="0" dirty="0">
                <a:effectLst/>
                <a:latin typeface="system-ui"/>
              </a:rPr>
              <a:t> </a:t>
            </a:r>
            <a:r>
              <a:rPr lang="es-ES_tradnl" sz="1900" b="0" i="0" u="none" strike="noStrike" noProof="0" dirty="0" err="1">
                <a:effectLst/>
                <a:latin typeface="system-ui"/>
              </a:rPr>
              <a:t>metrics</a:t>
            </a:r>
            <a:r>
              <a:rPr lang="es-ES_tradnl" sz="1900" b="0" i="0" u="none" strike="noStrike" noProof="0" dirty="0">
                <a:effectLst/>
                <a:latin typeface="system-ui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 dirty="0">
                <a:effectLst/>
                <a:latin typeface="system-ui"/>
                <a:hlinkClick r:id="rId9"/>
              </a:rPr>
              <a:t>Two Forms of the Dot Product</a:t>
            </a:r>
            <a:endParaRPr lang="es-ES_tradnl" sz="1900" b="0" i="0" noProof="0" dirty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 dirty="0">
                <a:effectLst/>
                <a:latin typeface="system-ui"/>
                <a:hlinkClick r:id="rId10"/>
              </a:rPr>
              <a:t>Is Cosine-Similarity of Embeddings Really About Similarity?</a:t>
            </a:r>
            <a:endParaRPr lang="es-ES_tradnl" sz="1900" b="0" i="0" u="none" strike="noStrike" noProof="0" dirty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_tradnl" sz="1900" b="0" i="0" noProof="0" dirty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_tradnl" sz="1900" b="0" i="0" noProof="0" dirty="0">
              <a:effectLst/>
              <a:latin typeface="system-u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B8B671-283D-25F0-5640-7419E0D610D1}"/>
              </a:ext>
            </a:extLst>
          </p:cNvPr>
          <p:cNvSpPr txBox="1"/>
          <p:nvPr/>
        </p:nvSpPr>
        <p:spPr>
          <a:xfrm>
            <a:off x="7064191" y="1757300"/>
            <a:ext cx="368000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_tradnl" sz="1900" b="0" i="0" u="none" strike="noStrike" noProof="0" err="1">
                <a:effectLst/>
                <a:latin typeface="system-ui"/>
              </a:rPr>
              <a:t>Quantization</a:t>
            </a:r>
            <a:r>
              <a:rPr lang="es-ES_tradnl" sz="1900" b="0" i="0" u="none" strike="noStrike" noProof="0">
                <a:effectLst/>
                <a:latin typeface="system-ui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11"/>
              </a:rPr>
              <a:t>Scalar quantization 101</a:t>
            </a:r>
            <a:endParaRPr lang="es-ES_tradnl" sz="1900" b="0" i="0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12"/>
              </a:rPr>
              <a:t>Product quantization 101</a:t>
            </a:r>
            <a:endParaRPr lang="es-ES_tradnl" sz="1900" b="0" i="0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u="none" strike="noStrike" noProof="0">
                <a:effectLst/>
                <a:latin typeface="system-ui"/>
                <a:hlinkClick r:id="rId13"/>
              </a:rPr>
              <a:t>Binary and scalar quantization</a:t>
            </a:r>
            <a:endParaRPr lang="es-ES_tradnl" sz="1900" b="0" i="0" u="none" strike="noStrike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_tradnl" sz="1900" noProof="0"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_tradnl" sz="1900" b="0" i="0" noProof="0">
              <a:effectLst/>
              <a:latin typeface="system-ui"/>
            </a:endParaRPr>
          </a:p>
          <a:p>
            <a:pPr algn="l"/>
            <a:r>
              <a:rPr lang="es-ES_tradnl" sz="1900" noProof="0">
                <a:latin typeface="system-ui"/>
              </a:rPr>
              <a:t>MRL </a:t>
            </a:r>
            <a:r>
              <a:rPr lang="es-ES_tradnl" sz="1900" noProof="0" err="1">
                <a:latin typeface="system-ui"/>
              </a:rPr>
              <a:t>dimension</a:t>
            </a:r>
            <a:r>
              <a:rPr lang="es-ES_tradnl" sz="1900" noProof="0">
                <a:latin typeface="system-ui"/>
              </a:rPr>
              <a:t> </a:t>
            </a:r>
            <a:r>
              <a:rPr lang="es-ES_tradnl" sz="1900" noProof="0" err="1">
                <a:latin typeface="system-ui"/>
              </a:rPr>
              <a:t>reduction</a:t>
            </a:r>
            <a:r>
              <a:rPr lang="es-ES_tradnl" sz="1900" noProof="0">
                <a:latin typeface="system-ui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noProof="0">
                <a:effectLst/>
                <a:latin typeface="system-ui"/>
                <a:hlinkClick r:id="rId14"/>
              </a:rPr>
              <a:t>Unboxing Nomic Embed v1.5: Resizable Production Embeddings with MRL</a:t>
            </a:r>
            <a:endParaRPr lang="es-ES_tradnl" sz="1900" b="0" i="0" noProof="0">
              <a:effectLst/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_tradnl" sz="1900" b="0" i="0" noProof="0">
                <a:effectLst/>
                <a:latin typeface="system-ui"/>
                <a:hlinkClick r:id="rId15"/>
              </a:rPr>
              <a:t>MRL from the Ground Up</a:t>
            </a:r>
            <a:endParaRPr lang="es-ES_tradnl" sz="1900" noProof="0">
              <a:latin typeface="system-ui"/>
            </a:endParaRPr>
          </a:p>
          <a:p>
            <a:pPr algn="l"/>
            <a:endParaRPr lang="es-ES_tradnl" sz="1900" b="0" i="0" noProof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092222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D43C-BE2A-3BA3-FE47-062467C1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2F0939-562C-8F34-F9BD-79E6E27E01E4}"/>
              </a:ext>
            </a:extLst>
          </p:cNvPr>
          <p:cNvSpPr/>
          <p:nvPr/>
        </p:nvSpPr>
        <p:spPr>
          <a:xfrm>
            <a:off x="5557947" y="809625"/>
            <a:ext cx="6004753" cy="5362576"/>
          </a:xfrm>
          <a:prstGeom prst="roundRect">
            <a:avLst>
              <a:gd name="adj" fmla="val 2125"/>
            </a:avLst>
          </a:prstGeom>
          <a:solidFill>
            <a:srgbClr val="FFF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348BA-C92C-087A-935B-72F151B2AC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9195" y="1979243"/>
            <a:ext cx="4698753" cy="3852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dirty="0">
                <a:latin typeface="Aptos"/>
              </a:rPr>
              <a:t>Clases que vienen -&gt;</a:t>
            </a:r>
            <a:endParaRPr lang="en-US" dirty="0"/>
          </a:p>
          <a:p>
            <a:pPr marL="0" indent="0">
              <a:buNone/>
            </a:pPr>
            <a:r>
              <a:rPr lang="es-MX" dirty="0">
                <a:latin typeface="Aptos"/>
                <a:hlinkClick r:id="rId3"/>
              </a:rPr>
              <a:t>aka.ms/pythonia/discord</a:t>
            </a:r>
            <a:endParaRPr lang="es-MX"/>
          </a:p>
          <a:p>
            <a:pPr marL="0" indent="0">
              <a:buNone/>
            </a:pPr>
            <a:endParaRPr lang="es-MX" dirty="0">
              <a:latin typeface="Aptos"/>
            </a:endParaRPr>
          </a:p>
          <a:p>
            <a:pPr marL="0" indent="0">
              <a:buNone/>
            </a:pPr>
            <a:r>
              <a:rPr lang="es-MX" dirty="0">
                <a:latin typeface="Aptos"/>
              </a:rPr>
              <a:t>Horas de oficina los Jueves en </a:t>
            </a:r>
            <a:r>
              <a:rPr lang="es-MX" dirty="0" err="1">
                <a:latin typeface="Aptos"/>
              </a:rPr>
              <a:t>Discord</a:t>
            </a:r>
            <a:r>
              <a:rPr lang="es-MX" dirty="0">
                <a:latin typeface="Aptos"/>
              </a:rPr>
              <a:t>:</a:t>
            </a: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ptos"/>
              </a:rPr>
              <a:t> </a:t>
            </a:r>
            <a:r>
              <a:rPr lang="es-MX" dirty="0">
                <a:latin typeface="Aptos"/>
                <a:hlinkClick r:id="rId4"/>
              </a:rPr>
              <a:t>aka.ms/pythonia/horas</a:t>
            </a:r>
            <a:endParaRPr lang="es-MX" dirty="0">
              <a:latin typeface="Aptos"/>
            </a:endParaRPr>
          </a:p>
          <a:p>
            <a:pPr marL="0" indent="0">
              <a:buNone/>
            </a:pP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>
              <a:latin typeface="Aptos"/>
            </a:endParaRPr>
          </a:p>
          <a:p>
            <a:pPr marL="0" indent="0">
              <a:buNone/>
            </a:pPr>
            <a:endParaRPr lang="es-MX" dirty="0">
              <a:latin typeface="Aptos"/>
            </a:endParaRPr>
          </a:p>
          <a:p>
            <a:pPr marL="0" indent="0">
              <a:buNone/>
            </a:pPr>
            <a:endParaRPr lang="es-MX" dirty="0">
              <a:latin typeface="Apto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3D843-40EC-E1C7-3A23-A590A301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Próximos pasos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022E3-6896-5817-EE1A-D33D2F048642}"/>
              </a:ext>
            </a:extLst>
          </p:cNvPr>
          <p:cNvSpPr txBox="1">
            <a:spLocks/>
          </p:cNvSpPr>
          <p:nvPr/>
        </p:nvSpPr>
        <p:spPr>
          <a:xfrm>
            <a:off x="5674333" y="1023620"/>
            <a:ext cx="6104131" cy="35429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🧠 10/7: LLMs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↖️ 10/8: Embeddings  </a:t>
            </a:r>
            <a:r>
              <a:rPr lang="en-US" sz="2400" err="1">
                <a:latin typeface="Aptos"/>
                <a:cs typeface="Segoe UI"/>
              </a:rPr>
              <a:t>vectoriales</a:t>
            </a:r>
            <a:endParaRPr lang="en-US" sz="2400">
              <a:latin typeface="Aptos"/>
              <a:cs typeface="Segoe UI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🖼️ 10/9: Models de Visión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🔍 10/14: RAG 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🛠️ 10/15: </a:t>
            </a:r>
            <a:r>
              <a:rPr lang="en-US" sz="2400" err="1">
                <a:latin typeface="Aptos"/>
                <a:cs typeface="Segoe UI"/>
              </a:rPr>
              <a:t>Salidas</a:t>
            </a:r>
            <a:r>
              <a:rPr lang="en-US" sz="2400" dirty="0">
                <a:latin typeface="Aptos"/>
                <a:cs typeface="Segoe UI"/>
              </a:rPr>
              <a:t> </a:t>
            </a:r>
            <a:r>
              <a:rPr lang="en-US" sz="2400" err="1">
                <a:latin typeface="Aptos"/>
                <a:cs typeface="Segoe UI"/>
              </a:rPr>
              <a:t>Estructuradas</a:t>
            </a:r>
            <a:r>
              <a:rPr lang="en-US" sz="2400" dirty="0">
                <a:latin typeface="Aptos"/>
                <a:cs typeface="Segoe UI"/>
              </a:rPr>
              <a:t> </a:t>
            </a:r>
            <a:endParaRPr lang="en-US" sz="240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🛡️ 10/16: Calidad y Seguridad 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🛠️ 10/21: Tool calling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ptos"/>
                <a:cs typeface="Segoe UI"/>
              </a:rPr>
              <a:t>🤖 10/22: </a:t>
            </a:r>
            <a:r>
              <a:rPr lang="en-US" sz="2400" err="1">
                <a:latin typeface="Aptos"/>
                <a:cs typeface="Segoe UI"/>
              </a:rPr>
              <a:t>Agentes</a:t>
            </a:r>
            <a:endParaRPr lang="en-US" sz="2400">
              <a:latin typeface="Aptos"/>
              <a:cs typeface="Segoe UI"/>
            </a:endParaRP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🔗 10/23: Model Context Protocol </a:t>
            </a:r>
            <a:endParaRPr lang="en-US" sz="2400" dirty="0">
              <a:latin typeface="Aptos"/>
              <a:cs typeface="Segoe 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ptos"/>
              <a:cs typeface="Segoe U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CC686-3A8B-F5AD-1674-6FBA919868A7}"/>
              </a:ext>
            </a:extLst>
          </p:cNvPr>
          <p:cNvSpPr txBox="1">
            <a:spLocks/>
          </p:cNvSpPr>
          <p:nvPr/>
        </p:nvSpPr>
        <p:spPr>
          <a:xfrm>
            <a:off x="5672892" y="5235957"/>
            <a:ext cx="5777029" cy="3169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ptos"/>
                <a:hlinkClick r:id="rId5"/>
              </a:rPr>
              <a:t>aka.ms/PythonIA/recursos</a:t>
            </a:r>
            <a:endParaRPr lang="en-US" sz="2400">
              <a:latin typeface="Aptos"/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158132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3446F-5703-5237-1C65-11055CE54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0161-5056-073A-77BE-996357BE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ea typeface="+mj-lt"/>
                <a:cs typeface="+mj-lt"/>
              </a:rPr>
              <a:t>¿Quieres seguir el paso a paso?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4CEEC87-84BB-209E-3354-0DE1FB6EE350}"/>
              </a:ext>
            </a:extLst>
          </p:cNvPr>
          <p:cNvSpPr txBox="1">
            <a:spLocks/>
          </p:cNvSpPr>
          <p:nvPr/>
        </p:nvSpPr>
        <p:spPr>
          <a:xfrm>
            <a:off x="1118331" y="1876431"/>
            <a:ext cx="10235705" cy="17525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>
                <a:ea typeface="+mn-lt"/>
                <a:cs typeface="+mn-lt"/>
              </a:rPr>
              <a:t>Abre </a:t>
            </a:r>
            <a:r>
              <a:rPr lang="en-US" dirty="0" err="1">
                <a:ea typeface="+mn-lt"/>
                <a:cs typeface="+mn-lt"/>
              </a:rPr>
              <a:t>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repositorio</a:t>
            </a:r>
            <a:r>
              <a:rPr lang="en-US" dirty="0">
                <a:ea typeface="+mn-lt"/>
                <a:cs typeface="+mn-lt"/>
              </a:rPr>
              <a:t> de GitHub: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  <a:hlinkClick r:id="rId2"/>
              </a:rPr>
              <a:t>aka.ms/vector-embeddings-demos</a:t>
            </a:r>
            <a:endParaRPr lang="en-US">
              <a:ea typeface="+mn-lt"/>
              <a:cs typeface="+mn-lt"/>
              <a:hlinkClick r:id="rId2"/>
            </a:endParaRPr>
          </a:p>
          <a:p>
            <a:pPr>
              <a:buAutoNum type="arabicPeriod"/>
            </a:pPr>
            <a:r>
              <a:rPr lang="en-US" dirty="0">
                <a:ea typeface="+mn-lt"/>
                <a:cs typeface="+mn-lt"/>
              </a:rPr>
              <a:t> Usa </a:t>
            </a:r>
            <a:r>
              <a:rPr lang="en-US" dirty="0" err="1">
                <a:ea typeface="+mn-lt"/>
                <a:cs typeface="+mn-lt"/>
              </a:rPr>
              <a:t>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botón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b="1" dirty="0">
                <a:ea typeface="+mn-lt"/>
                <a:cs typeface="+mn-lt"/>
              </a:rPr>
              <a:t>"Code"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crear</a:t>
            </a:r>
            <a:r>
              <a:rPr lang="en-US" dirty="0">
                <a:ea typeface="+mn-lt"/>
                <a:cs typeface="+mn-lt"/>
              </a:rPr>
              <a:t> un </a:t>
            </a:r>
            <a:r>
              <a:rPr lang="en-US" dirty="0" err="1">
                <a:ea typeface="+mn-lt"/>
                <a:cs typeface="+mn-lt"/>
              </a:rPr>
              <a:t>Codespace</a:t>
            </a:r>
            <a:r>
              <a:rPr lang="en-US" dirty="0">
                <a:ea typeface="+mn-lt"/>
                <a:cs typeface="+mn-lt"/>
              </a:rPr>
              <a:t> de GitHub.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0C5F9C-C439-E303-4F8D-871EB1B33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1199535" y="3628978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8B4FA4E-B707-DC2F-4B45-25FAB5B1642D}"/>
              </a:ext>
            </a:extLst>
          </p:cNvPr>
          <p:cNvSpPr txBox="1">
            <a:spLocks/>
          </p:cNvSpPr>
          <p:nvPr/>
        </p:nvSpPr>
        <p:spPr>
          <a:xfrm>
            <a:off x="1049416" y="6285307"/>
            <a:ext cx="10567146" cy="940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ea typeface="+mn-lt"/>
                <a:cs typeface="+mn-lt"/>
              </a:rPr>
              <a:t>3. Espera </a:t>
            </a:r>
            <a:r>
              <a:rPr lang="en-US" dirty="0" err="1">
                <a:ea typeface="+mn-lt"/>
                <a:cs typeface="+mn-lt"/>
              </a:rPr>
              <a:t>unos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minutos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que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Codespace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inicie</a:t>
            </a:r>
            <a:r>
              <a:rPr lang="en-US" dirty="0">
                <a:ea typeface="+mn-lt"/>
                <a:cs typeface="+mn-lt"/>
              </a:rPr>
              <a:t> ⏱️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9442F0-E983-DB90-6562-F778E2259182}"/>
              </a:ext>
            </a:extLst>
          </p:cNvPr>
          <p:cNvCxnSpPr/>
          <p:nvPr/>
        </p:nvCxnSpPr>
        <p:spPr>
          <a:xfrm flipH="1">
            <a:off x="4178709" y="5820697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44E5D4-772F-5CBF-9E14-2164C1981620}"/>
              </a:ext>
            </a:extLst>
          </p:cNvPr>
          <p:cNvSpPr txBox="1"/>
          <p:nvPr/>
        </p:nvSpPr>
        <p:spPr>
          <a:xfrm>
            <a:off x="9870112" y="596130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hlinkClick r:id="rId4"/>
              </a:rPr>
              <a:t>Video guía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779765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89B-3E16-BEB1-AE31-25583788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y para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sirven</a:t>
            </a:r>
            <a:r>
              <a:rPr lang="en-US" dirty="0"/>
              <a:t>?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19562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2E603-DD70-0233-8B69-7265BC7EB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12B0C-7B93-DAAF-C70E-32702620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IA </a:t>
            </a:r>
            <a:r>
              <a:rPr lang="en-US" dirty="0" err="1"/>
              <a:t>entiende</a:t>
            </a:r>
            <a:r>
              <a:rPr lang="en-US" dirty="0"/>
              <a:t> </a:t>
            </a:r>
            <a:r>
              <a:rPr lang="en-US" dirty="0" err="1"/>
              <a:t>vectores</a:t>
            </a:r>
            <a:r>
              <a:rPr lang="en-US" dirty="0"/>
              <a:t>, </a:t>
            </a:r>
            <a:r>
              <a:rPr lang="en-US" dirty="0" err="1"/>
              <a:t>nosotros</a:t>
            </a:r>
            <a:r>
              <a:rPr lang="en-US" dirty="0"/>
              <a:t> palabras.</a:t>
            </a:r>
            <a:endParaRPr lang="es-ES_tradnl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2733EB-6A79-4E45-C558-B3C00E935189}"/>
              </a:ext>
            </a:extLst>
          </p:cNvPr>
          <p:cNvSpPr txBox="1">
            <a:spLocks/>
          </p:cNvSpPr>
          <p:nvPr/>
        </p:nvSpPr>
        <p:spPr>
          <a:xfrm>
            <a:off x="1130218" y="4465631"/>
            <a:ext cx="10021608" cy="252663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Los </a:t>
            </a:r>
            <a:r>
              <a:rPr lang="en-US" sz="2400" i="1" dirty="0"/>
              <a:t>vector embeddings </a:t>
            </a:r>
            <a:r>
              <a:rPr lang="en-US" sz="2400" dirty="0" err="1"/>
              <a:t>representan</a:t>
            </a:r>
            <a:r>
              <a:rPr lang="en-US" sz="2400" dirty="0"/>
              <a:t> </a:t>
            </a:r>
            <a:r>
              <a:rPr lang="en-US" sz="2400" dirty="0" err="1"/>
              <a:t>nuestro</a:t>
            </a:r>
            <a:r>
              <a:rPr lang="en-US" sz="2400" dirty="0"/>
              <a:t> </a:t>
            </a:r>
            <a:r>
              <a:rPr lang="en-US" sz="2400" dirty="0" err="1"/>
              <a:t>lenguaje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mundo</a:t>
            </a:r>
            <a:r>
              <a:rPr lang="en-US" sz="2400" dirty="0"/>
              <a:t> </a:t>
            </a:r>
            <a:r>
              <a:rPr lang="en-US" sz="2400" dirty="0" err="1"/>
              <a:t>numérico</a:t>
            </a:r>
            <a:r>
              <a:rPr lang="en-US" sz="2400" dirty="0"/>
              <a:t> de la IA.</a:t>
            </a:r>
          </a:p>
          <a:p>
            <a:r>
              <a:rPr lang="en-US" sz="2400" dirty="0" err="1"/>
              <a:t>Capturan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significado</a:t>
            </a:r>
            <a:r>
              <a:rPr lang="en-US" sz="2400" dirty="0"/>
              <a:t> de palabras.</a:t>
            </a:r>
          </a:p>
          <a:p>
            <a:r>
              <a:rPr lang="en-US" sz="2400" dirty="0" err="1"/>
              <a:t>Permiten</a:t>
            </a:r>
            <a:r>
              <a:rPr lang="en-US" sz="2400" dirty="0"/>
              <a:t> </a:t>
            </a:r>
            <a:r>
              <a:rPr lang="en-US" sz="2400" dirty="0" err="1"/>
              <a:t>buscar</a:t>
            </a:r>
            <a:r>
              <a:rPr lang="en-US" sz="2400" dirty="0"/>
              <a:t> no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cómo</a:t>
            </a:r>
            <a:r>
              <a:rPr lang="en-US" sz="2400" dirty="0"/>
              <a:t> se escribe </a:t>
            </a:r>
            <a:r>
              <a:rPr lang="en-US" sz="2400" dirty="0" err="1"/>
              <a:t>una</a:t>
            </a:r>
            <a:r>
              <a:rPr lang="en-US" sz="2400" dirty="0"/>
              <a:t> palabra, </a:t>
            </a:r>
            <a:r>
              <a:rPr lang="en-US" sz="2400" dirty="0" err="1"/>
              <a:t>sino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lo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significa</a:t>
            </a:r>
            <a:r>
              <a:rPr lang="en-US" sz="2400" dirty="0"/>
              <a:t>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7A4D6A-2087-9031-9382-525B583D4C32}"/>
              </a:ext>
            </a:extLst>
          </p:cNvPr>
          <p:cNvSpPr/>
          <p:nvPr/>
        </p:nvSpPr>
        <p:spPr bwMode="auto">
          <a:xfrm>
            <a:off x="7880781" y="1945582"/>
            <a:ext cx="2520176" cy="1105674"/>
          </a:xfrm>
          <a:prstGeom prst="roundRect">
            <a:avLst/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/>
            <a:r>
              <a:rPr lang="es-ES_tradnl" dirty="0">
                <a:solidFill>
                  <a:schemeClr val="tx1"/>
                </a:solidFill>
              </a:rPr>
              <a:t>[0.017198, -0.007493, -0.057982, …]</a:t>
            </a:r>
          </a:p>
        </p:txBody>
      </p:sp>
      <p:sp>
        <p:nvSpPr>
          <p:cNvPr id="16" name="Cloud Callout 15">
            <a:extLst>
              <a:ext uri="{FF2B5EF4-FFF2-40B4-BE49-F238E27FC236}">
                <a16:creationId xmlns:a16="http://schemas.microsoft.com/office/drawing/2014/main" id="{4DBFDC05-624C-EB2F-A0C9-05F8C9C4C6E0}"/>
              </a:ext>
            </a:extLst>
          </p:cNvPr>
          <p:cNvSpPr/>
          <p:nvPr/>
        </p:nvSpPr>
        <p:spPr>
          <a:xfrm>
            <a:off x="2673999" y="1864701"/>
            <a:ext cx="2278709" cy="1105675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  <a:latin typeface="Segoe UI"/>
                <a:cs typeface="Segoe UI" panose="020B0502040204020203" pitchFamily="34" charset="0"/>
              </a:rPr>
              <a:t>Un perro grande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551A4E-F177-4F35-FE8D-2F9E777197FE}"/>
              </a:ext>
            </a:extLst>
          </p:cNvPr>
          <p:cNvSpPr txBox="1"/>
          <p:nvPr/>
        </p:nvSpPr>
        <p:spPr>
          <a:xfrm>
            <a:off x="7535564" y="3198196"/>
            <a:ext cx="809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000" dirty="0"/>
              <a:t>🤖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4BAF8-E143-FB0B-7C9F-FFF9865C7253}"/>
              </a:ext>
            </a:extLst>
          </p:cNvPr>
          <p:cNvSpPr txBox="1"/>
          <p:nvPr/>
        </p:nvSpPr>
        <p:spPr>
          <a:xfrm>
            <a:off x="1791043" y="3051256"/>
            <a:ext cx="809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dirty="0"/>
              <a:t>🧍‍♀️</a:t>
            </a:r>
            <a:endParaRPr lang="es-ES_tradnl" sz="6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EF67FE-083B-5C85-03EA-EC42D9C081C1}"/>
              </a:ext>
            </a:extLst>
          </p:cNvPr>
          <p:cNvCxnSpPr>
            <a:cxnSpLocks/>
          </p:cNvCxnSpPr>
          <p:nvPr/>
        </p:nvCxnSpPr>
        <p:spPr>
          <a:xfrm>
            <a:off x="5297925" y="2563318"/>
            <a:ext cx="22376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94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7173-257C-CE11-D711-52016545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43EA-9F14-D3C8-81E7-201A0AF2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¿Y para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sirven</a:t>
            </a:r>
            <a:r>
              <a:rPr lang="en-US" dirty="0"/>
              <a:t>?</a:t>
            </a:r>
            <a:endParaRPr lang="es-ES_tradnl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F58A68-89C8-EBA4-5BFA-AE65F296E96F}"/>
              </a:ext>
            </a:extLst>
          </p:cNvPr>
          <p:cNvSpPr txBox="1">
            <a:spLocks/>
          </p:cNvSpPr>
          <p:nvPr/>
        </p:nvSpPr>
        <p:spPr>
          <a:xfrm>
            <a:off x="1120976" y="1603010"/>
            <a:ext cx="10021608" cy="65892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En las </a:t>
            </a:r>
            <a:r>
              <a:rPr lang="en-US" sz="2400" dirty="0" err="1"/>
              <a:t>aplicaciones</a:t>
            </a:r>
            <a:r>
              <a:rPr lang="en-US" sz="2400" dirty="0"/>
              <a:t> se </a:t>
            </a:r>
            <a:r>
              <a:rPr lang="en-US" sz="2400" dirty="0" err="1"/>
              <a:t>usan</a:t>
            </a:r>
            <a:r>
              <a:rPr lang="en-US" sz="2400" dirty="0"/>
              <a:t> </a:t>
            </a:r>
            <a:r>
              <a:rPr lang="en-US" sz="2400" i="1" dirty="0"/>
              <a:t>vector embeddings</a:t>
            </a:r>
            <a:r>
              <a:rPr lang="en-US" sz="2400" dirty="0"/>
              <a:t> para </a:t>
            </a:r>
            <a:r>
              <a:rPr lang="en-US" sz="2400" dirty="0" err="1"/>
              <a:t>mejorar</a:t>
            </a:r>
            <a:r>
              <a:rPr lang="en-US" sz="2400" dirty="0"/>
              <a:t> la </a:t>
            </a:r>
            <a:r>
              <a:rPr lang="en-US" sz="2400" dirty="0" err="1"/>
              <a:t>búsqueda</a:t>
            </a:r>
            <a:r>
              <a:rPr lang="en-US" sz="2400" dirty="0"/>
              <a:t> y las </a:t>
            </a:r>
            <a:r>
              <a:rPr lang="en-US" sz="2400" dirty="0" err="1"/>
              <a:t>respuestas</a:t>
            </a:r>
            <a:r>
              <a:rPr lang="en-US" sz="2400" dirty="0"/>
              <a:t>.</a:t>
            </a:r>
            <a:endParaRPr lang="es-ES_tradnl" sz="2400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3DF67C1-6D3A-FF19-1E54-7EAF4A2D630C}"/>
              </a:ext>
            </a:extLst>
          </p:cNvPr>
          <p:cNvSpPr txBox="1">
            <a:spLocks/>
          </p:cNvSpPr>
          <p:nvPr/>
        </p:nvSpPr>
        <p:spPr>
          <a:xfrm>
            <a:off x="7289166" y="2747762"/>
            <a:ext cx="4309277" cy="365198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Entienden</a:t>
            </a:r>
            <a:r>
              <a:rPr lang="en-US" sz="2400" dirty="0"/>
              <a:t> la </a:t>
            </a:r>
            <a:r>
              <a:rPr lang="en-US" sz="2400" dirty="0" err="1"/>
              <a:t>pregunta</a:t>
            </a:r>
            <a:r>
              <a:rPr lang="en-US" sz="2400" dirty="0"/>
              <a:t> del </a:t>
            </a:r>
            <a:r>
              <a:rPr lang="en-US" sz="2400" dirty="0" err="1"/>
              <a:t>usuario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significado</a:t>
            </a:r>
            <a:r>
              <a:rPr lang="en-US" sz="2400" dirty="0"/>
              <a:t>, no </a:t>
            </a:r>
            <a:r>
              <a:rPr lang="en-US" sz="2400" dirty="0" err="1"/>
              <a:t>por</a:t>
            </a:r>
            <a:r>
              <a:rPr lang="en-US" sz="2400" dirty="0"/>
              <a:t> palabras exactas.</a:t>
            </a:r>
          </a:p>
          <a:p>
            <a:r>
              <a:rPr lang="en-US" sz="2400" dirty="0" err="1"/>
              <a:t>Encuentran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fragmentos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relevantes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documentos</a:t>
            </a:r>
            <a:r>
              <a:rPr lang="en-US" sz="2400" dirty="0"/>
              <a:t> largos.</a:t>
            </a:r>
          </a:p>
          <a:p>
            <a:r>
              <a:rPr lang="en-US" sz="2400" dirty="0"/>
              <a:t>Le dan </a:t>
            </a:r>
            <a:r>
              <a:rPr lang="en-US" sz="2400" dirty="0" err="1"/>
              <a:t>contexto</a:t>
            </a:r>
            <a:r>
              <a:rPr lang="en-US" sz="2400" dirty="0"/>
              <a:t> al </a:t>
            </a:r>
            <a:r>
              <a:rPr lang="en-US" sz="2400" dirty="0" err="1"/>
              <a:t>modelo</a:t>
            </a:r>
            <a:r>
              <a:rPr lang="en-US" sz="2400" dirty="0"/>
              <a:t> </a:t>
            </a:r>
            <a:r>
              <a:rPr lang="en-US" sz="2400" dirty="0" err="1"/>
              <a:t>generativo</a:t>
            </a:r>
            <a:r>
              <a:rPr lang="en-US" sz="2400" dirty="0"/>
              <a:t> para responder con </a:t>
            </a:r>
            <a:r>
              <a:rPr lang="en-US" sz="2400" dirty="0" err="1"/>
              <a:t>precisión</a:t>
            </a:r>
            <a:r>
              <a:rPr lang="en-US" sz="2400" dirty="0"/>
              <a:t> y </a:t>
            </a:r>
            <a:r>
              <a:rPr lang="en-US" sz="2400" dirty="0" err="1"/>
              <a:t>citas</a:t>
            </a:r>
            <a:r>
              <a:rPr lang="en-US" sz="2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863DD-0A34-BC7B-4E49-256B8B418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08" y="3021885"/>
            <a:ext cx="6629005" cy="29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5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E6B52-9AD0-B072-24A9-7DAF61279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4E38-1ED6-27E0-D053-DF3397E7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generan</a:t>
            </a:r>
            <a:r>
              <a:rPr lang="en-US" dirty="0"/>
              <a:t>?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39427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SharedWithUsers xmlns="4d763a3d-abd4-45ac-ad35-6c0fa32d5be4">
      <UserInfo>
        <DisplayName/>
        <AccountId xsi:nil="true"/>
        <AccountType/>
      </UserInfo>
    </SharedWithUsers>
    <_ip_UnifiedCompliancePolicyUIAction xmlns="http://schemas.microsoft.com/sharepoint/v3" xsi:nil="true"/>
    <lcf76f155ced4ddcb4097134ff3c332f xmlns="496da845-320a-4090-a8c1-9d38d24895f3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5212CE279FA4ABCCDA2B633FB6206" ma:contentTypeVersion="22" ma:contentTypeDescription="Create a new document." ma:contentTypeScope="" ma:versionID="5c614c6a2b8e432a489ab58dd60b093c">
  <xsd:schema xmlns:xsd="http://www.w3.org/2001/XMLSchema" xmlns:xs="http://www.w3.org/2001/XMLSchema" xmlns:p="http://schemas.microsoft.com/office/2006/metadata/properties" xmlns:ns1="http://schemas.microsoft.com/sharepoint/v3" xmlns:ns2="496da845-320a-4090-a8c1-9d38d24895f3" xmlns:ns3="4d763a3d-abd4-45ac-ad35-6c0fa32d5be4" xmlns:ns4="230e9df3-be65-4c73-a93b-d1236ebd677e" targetNamespace="http://schemas.microsoft.com/office/2006/metadata/properties" ma:root="true" ma:fieldsID="c75430972807c9b17b3372b288c97f51" ns1:_="" ns2:_="" ns3:_="" ns4:_="">
    <xsd:import namespace="http://schemas.microsoft.com/sharepoint/v3"/>
    <xsd:import namespace="496da845-320a-4090-a8c1-9d38d24895f3"/>
    <xsd:import namespace="4d763a3d-abd4-45ac-ad35-6c0fa32d5be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da845-320a-4090-a8c1-9d38d2489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63a3d-abd4-45ac-ad35-6c0fa32d5b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08b2348f-f765-4931-8bdb-b9dbd5a01948}" ma:internalName="TaxCatchAll" ma:showField="CatchAllData" ma:web="4d763a3d-abd4-45ac-ad35-6c0fa32d5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898A2C-BE4D-4D93-AD47-903F380990E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4d763a3d-abd4-45ac-ad35-6c0fa32d5be4"/>
    <ds:schemaRef ds:uri="496da845-320a-4090-a8c1-9d38d24895f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E627618-E4D2-4BB0-9F07-05E9797F57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96da845-320a-4090-a8c1-9d38d24895f3"/>
    <ds:schemaRef ds:uri="4d763a3d-abd4-45ac-ad35-6c0fa32d5be4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3390A4-EB81-4EDD-9EA1-D4D1BA7CABC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4562</TotalTime>
  <Words>2776</Words>
  <Application>Microsoft Office PowerPoint</Application>
  <PresentationFormat>Widescreen</PresentationFormat>
  <Paragraphs>665</Paragraphs>
  <Slides>44</Slides>
  <Notes>16</Notes>
  <HiddenSlides>4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Office Theme</vt:lpstr>
      <vt:lpstr>1_Office Theme</vt:lpstr>
      <vt:lpstr>PowerPoint Presentation</vt:lpstr>
      <vt:lpstr>PowerPoint Presentation</vt:lpstr>
      <vt:lpstr>Python + IA</vt:lpstr>
      <vt:lpstr>Hoy cubriremos...</vt:lpstr>
      <vt:lpstr>¿Quieres seguir el paso a paso?</vt:lpstr>
      <vt:lpstr>¿Qué son y para qué sirven?</vt:lpstr>
      <vt:lpstr>La IA entiende vectores, nosotros palabras.</vt:lpstr>
      <vt:lpstr>¿Y para qué sirven?</vt:lpstr>
      <vt:lpstr>¿Cómo se generan?</vt:lpstr>
      <vt:lpstr>Modelos de embeddings vectoriales</vt:lpstr>
      <vt:lpstr>Genera un embedding con OpenAI SDK</vt:lpstr>
      <vt:lpstr>Distintos modelos</vt:lpstr>
      <vt:lpstr>Los embeddings vectoriales varían entre modelos</vt:lpstr>
      <vt:lpstr>Cómo medimos qué tan parecidos son</vt:lpstr>
      <vt:lpstr>Cómo medimos similitud</vt:lpstr>
      <vt:lpstr>El espacio varía entre modelos</vt:lpstr>
      <vt:lpstr>Los valores también cambian</vt:lpstr>
      <vt:lpstr>Ejemplos de uso de similitud</vt:lpstr>
      <vt:lpstr>Cómo encontramos lo más parecido</vt:lpstr>
      <vt:lpstr>Búsqueda vectorial</vt:lpstr>
      <vt:lpstr>Revisar todos los vectores</vt:lpstr>
      <vt:lpstr>Algoritmos para acelerar la búsqueda</vt:lpstr>
      <vt:lpstr>HNSW: búsqueda eficiente en grandes bases</vt:lpstr>
      <vt:lpstr>Aplicación práctica: RAG (Recuperación Aumentada con Generación)</vt:lpstr>
      <vt:lpstr>Técnicas para optimizar embeddings</vt:lpstr>
      <vt:lpstr>¿Cómo hacemos los embeddings más ligeros?</vt:lpstr>
      <vt:lpstr>Cuantización de embeddings</vt:lpstr>
      <vt:lpstr>¿Por qué cuantizar embeddings?</vt:lpstr>
      <vt:lpstr>Cuantización escalar: cómo funciona</vt:lpstr>
      <vt:lpstr>Cuantización escalar: Antes y Después</vt:lpstr>
      <vt:lpstr>¿Se pierde precisión con la cuantización?</vt:lpstr>
      <vt:lpstr>Más extremo: cuantización binaria </vt:lpstr>
      <vt:lpstr>Cuantización binaria: Antes y después</vt:lpstr>
      <vt:lpstr>Más extremo: cuantización binaria</vt:lpstr>
      <vt:lpstr>Impacto real en almacenamiento</vt:lpstr>
      <vt:lpstr>Impacto real</vt:lpstr>
      <vt:lpstr>Reducción de dimensiones</vt:lpstr>
      <vt:lpstr>¿Qué es MRL (Matryoshka Representation Learning)?</vt:lpstr>
      <vt:lpstr>Reducción de dimensiones con OpenAI SDK</vt:lpstr>
      <vt:lpstr>Antes y después de reducir dimensiones</vt:lpstr>
      <vt:lpstr>Efectos en la similitud</vt:lpstr>
      <vt:lpstr>Reducción de dimensiones + cuantización</vt:lpstr>
      <vt:lpstr>Aprende mas acerca de vector embeddings</vt:lpstr>
      <vt:lpstr>Próximos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Abril Ureña</dc:creator>
  <cp:lastModifiedBy>Gwyneth Peña-Siguenza</cp:lastModifiedBy>
  <cp:revision>67</cp:revision>
  <dcterms:created xsi:type="dcterms:W3CDTF">2025-02-24T19:33:09Z</dcterms:created>
  <dcterms:modified xsi:type="dcterms:W3CDTF">2025-10-08T19:34:52Z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0x010100C8F5212CE279FA4ABCCDA2B633FB6206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MediaServiceImageTags">
    <vt:lpwstr/>
  </property>
</Properties>
</file>